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1" r:id="rId2"/>
    <p:sldId id="259" r:id="rId3"/>
    <p:sldId id="264" r:id="rId4"/>
    <p:sldId id="265" r:id="rId5"/>
    <p:sldId id="267" r:id="rId6"/>
    <p:sldId id="268" r:id="rId7"/>
    <p:sldId id="272" r:id="rId8"/>
    <p:sldId id="275" r:id="rId9"/>
    <p:sldId id="276" r:id="rId10"/>
    <p:sldId id="277" r:id="rId11"/>
    <p:sldId id="270" r:id="rId12"/>
    <p:sldId id="278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C99A"/>
    <a:srgbClr val="E2DDC8"/>
    <a:srgbClr val="E9A02F"/>
    <a:srgbClr val="FFC107"/>
    <a:srgbClr val="3EB9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47144-0533-463C-94C1-2397722AF98B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78FC1-E274-4F50-84D3-AD31812F06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940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478FC1-E274-4F50-84D3-AD31812F066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3615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478FC1-E274-4F50-84D3-AD31812F066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1148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2F970E-1B7E-F190-BE93-0545DB05F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0491ABC-9A57-ABEB-A715-323373FD5B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02A6A22-017F-7739-55A5-FAFFB2CA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8EB6911-D97B-0080-E4B2-CF83C8D4C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A65951-2672-0F44-4AA6-75597F5ED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462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2DFD58-96F1-080D-0D52-D43498CFB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6D2C7BC-193C-B91C-1A33-0E3B1DF17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5E944C-57CD-AE65-B8E2-7DF318046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402E15-74D9-6D18-E1AE-783D4508F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7A2777-D6F4-C94E-6B00-647DB6F23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6519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11AA609-7F2C-73C5-941A-BC3A20A3B9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B8CD997-14F6-77DF-2DE2-C569B68F6A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8C2FDE-1B29-4221-94E1-3D48FF7D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3ABBE98-53E7-23B4-AFBA-005337306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B773D0-D719-D67C-38A4-7BD7B97C5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78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593DF0-1B0A-DCB1-D534-7C950967A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BA6023-6AA4-913B-2955-4AF1A482D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50B0876-908D-3D1F-0616-E99B8DF7B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1C5FD4-8EEA-A9A0-BB20-5FC340177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5C7E88-E789-B629-79A7-DEEF1CFFE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1899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88AD01-73DA-14BE-3BFD-84CE772ED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A695EC-EFFD-9F5E-9903-CFB4663C0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695C268-D72A-13AD-8683-DC5565CF8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5262D-D0DB-DB9E-259C-5895BE189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0DCC50-7537-9966-D0CB-4F731AFA2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9888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B8D728-B2DD-36F3-B117-A4736577A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9AEB6C-BEC6-D040-B013-A25815337D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23A6464-1D2A-8808-967F-156B9C493F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9D673A4-854D-614B-948F-6812D90F4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997E5AD-FC2E-D345-E7DE-053A1756D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2090AB-E68F-D49F-9247-D4106F752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6769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DC5D1B-F73B-4933-DEA5-5C1BCF2D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F326574-C7B9-7294-6F7B-D04778943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6FBA378-3E0C-E779-FC77-5EC420E80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073E2ED-3066-1BE7-BEDD-BDA250D8E9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204898A-5223-3C66-6C23-1ECE65545C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3E77A82-0F61-7F99-D839-CBB786C6D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E6CEA1E-366C-1E9C-35C7-8AEA7D962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83EBF7D-6854-99A6-9FC5-4EE69109E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1383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0650B7-9CDF-F4B6-544A-B7C291C7A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F22AB6-A48B-6654-CCC7-3A17F44EF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744E83-6D6E-5575-F191-DF4C27EA7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DD4A1E2-29E7-2A13-B208-D231FD39C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9605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FC9CC6E-908F-2E83-A1C1-4FCCB7582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A710527-F35A-6663-993D-AC5848D76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3590BD1-EFC3-2502-F7DF-8297EA2D3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5081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9D6173-8C64-21F3-3347-00C90055E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65BA0D-A7AB-9BBB-BCB9-EA03C9FAD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B49611C-5816-45E9-2C6B-8973C82E29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21196A-3F1B-DCE9-9584-9FB128492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CECAF8-29DB-3E65-AA1C-D6E9D305C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A32061-FF26-0164-5A05-D1F7E4C1C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711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1622B1-7DDC-B08D-EAE0-1CDD063AA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4F00F5C-5F10-3FCD-CC34-6813BCF751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D43EE4-F139-0F4A-553D-070A13B57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0441B59-FEE1-CAE5-70D4-0E6736677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0AF13EF-6B06-7015-3BB6-719D6AD98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2F80B6B-238D-54EF-6C6F-2B568B43C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077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B62D70-EBA7-24E1-B0FE-D146E221E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E0D6B9-0A6F-93D7-5A55-2870C475A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3EC3EF-1425-FBEA-C2C5-D13BA96C94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8ED2CC-6074-4FB1-B214-317A9C750C34}" type="datetimeFigureOut">
              <a:rPr lang="ru-RU" smtClean="0"/>
              <a:t>20.11.2025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C52818-73F2-DBEC-A6F4-73B7D74DF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3EA8A6-E119-2734-2BC5-0F7DD8E123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7E67B8-7470-4651-AC41-E09EA421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365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FA69AAE0-49D5-4C8B-8BA2-55898C00E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Рисунок 15" descr="Изображение выглядит как одежда, обувь, Человеческое лицо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39D3B499-5203-D502-D462-7E5295959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8" r="1" b="45416"/>
          <a:stretch/>
        </p:blipFill>
        <p:spPr>
          <a:xfrm>
            <a:off x="-4" y="-4"/>
            <a:ext cx="7534640" cy="6857984"/>
          </a:xfrm>
          <a:custGeom>
            <a:avLst/>
            <a:gdLst/>
            <a:ahLst/>
            <a:cxnLst/>
            <a:rect l="l" t="t" r="r" b="b"/>
            <a:pathLst>
              <a:path w="7534640" h="6857984">
                <a:moveTo>
                  <a:pt x="0" y="0"/>
                </a:moveTo>
                <a:lnTo>
                  <a:pt x="7534640" y="0"/>
                </a:lnTo>
                <a:lnTo>
                  <a:pt x="7534640" y="3832811"/>
                </a:lnTo>
                <a:lnTo>
                  <a:pt x="7344853" y="3826712"/>
                </a:lnTo>
                <a:cubicBezTo>
                  <a:pt x="7344853" y="3826712"/>
                  <a:pt x="7341511" y="3826712"/>
                  <a:pt x="7341511" y="3826712"/>
                </a:cubicBezTo>
                <a:cubicBezTo>
                  <a:pt x="7274667" y="3823370"/>
                  <a:pt x="7211169" y="3823370"/>
                  <a:pt x="7144324" y="3820027"/>
                </a:cubicBezTo>
                <a:cubicBezTo>
                  <a:pt x="6913719" y="3820027"/>
                  <a:pt x="6683113" y="3820027"/>
                  <a:pt x="6455848" y="3820027"/>
                </a:cubicBezTo>
                <a:cubicBezTo>
                  <a:pt x="6231926" y="3910265"/>
                  <a:pt x="5987951" y="3833396"/>
                  <a:pt x="5767372" y="3903581"/>
                </a:cubicBezTo>
                <a:cubicBezTo>
                  <a:pt x="5533423" y="3900239"/>
                  <a:pt x="5312845" y="3970423"/>
                  <a:pt x="5082238" y="4000503"/>
                </a:cubicBezTo>
                <a:cubicBezTo>
                  <a:pt x="4908446" y="4013871"/>
                  <a:pt x="4731314" y="3997160"/>
                  <a:pt x="4570892" y="4067345"/>
                </a:cubicBezTo>
                <a:cubicBezTo>
                  <a:pt x="4447233" y="4124161"/>
                  <a:pt x="4350312" y="4197688"/>
                  <a:pt x="4483996" y="4348083"/>
                </a:cubicBezTo>
                <a:cubicBezTo>
                  <a:pt x="4644419" y="4344742"/>
                  <a:pt x="4627708" y="4598742"/>
                  <a:pt x="4788129" y="4561979"/>
                </a:cubicBezTo>
                <a:cubicBezTo>
                  <a:pt x="4754709" y="4678954"/>
                  <a:pt x="4641076" y="4618795"/>
                  <a:pt x="4600971" y="4705690"/>
                </a:cubicBezTo>
                <a:cubicBezTo>
                  <a:pt x="4684524" y="4779217"/>
                  <a:pt x="4844945" y="4725744"/>
                  <a:pt x="4871683" y="4879480"/>
                </a:cubicBezTo>
                <a:cubicBezTo>
                  <a:pt x="4838262" y="5039902"/>
                  <a:pt x="4945210" y="5019849"/>
                  <a:pt x="5032105" y="5029876"/>
                </a:cubicBezTo>
                <a:cubicBezTo>
                  <a:pt x="5239317" y="5049930"/>
                  <a:pt x="5439843" y="5063297"/>
                  <a:pt x="5643713" y="5096719"/>
                </a:cubicBezTo>
                <a:cubicBezTo>
                  <a:pt x="5693844" y="5106745"/>
                  <a:pt x="5810819" y="5083350"/>
                  <a:pt x="5800794" y="5186956"/>
                </a:cubicBezTo>
                <a:cubicBezTo>
                  <a:pt x="5790767" y="5270508"/>
                  <a:pt x="5700529" y="5240431"/>
                  <a:pt x="5643713" y="5243772"/>
                </a:cubicBezTo>
                <a:cubicBezTo>
                  <a:pt x="5329553" y="5283879"/>
                  <a:pt x="5012052" y="5220378"/>
                  <a:pt x="4701235" y="5223719"/>
                </a:cubicBezTo>
                <a:cubicBezTo>
                  <a:pt x="4664472" y="5223719"/>
                  <a:pt x="4657787" y="5334009"/>
                  <a:pt x="4577576" y="5297246"/>
                </a:cubicBezTo>
                <a:cubicBezTo>
                  <a:pt x="4788129" y="5397510"/>
                  <a:pt x="5767372" y="5424248"/>
                  <a:pt x="6094900" y="5477721"/>
                </a:cubicBezTo>
                <a:cubicBezTo>
                  <a:pt x="5754004" y="5858724"/>
                  <a:pt x="5429817" y="5628117"/>
                  <a:pt x="5159105" y="5842012"/>
                </a:cubicBezTo>
                <a:cubicBezTo>
                  <a:pt x="5159105" y="5842012"/>
                  <a:pt x="5212580" y="5842012"/>
                  <a:pt x="5443187" y="5912197"/>
                </a:cubicBezTo>
                <a:cubicBezTo>
                  <a:pt x="5627002" y="5969012"/>
                  <a:pt x="5536765" y="6049223"/>
                  <a:pt x="6001321" y="6202962"/>
                </a:cubicBezTo>
                <a:cubicBezTo>
                  <a:pt x="5824188" y="6253093"/>
                  <a:pt x="5593581" y="6156172"/>
                  <a:pt x="5506685" y="6416857"/>
                </a:cubicBezTo>
                <a:cubicBezTo>
                  <a:pt x="5643713" y="6463648"/>
                  <a:pt x="5807477" y="6420200"/>
                  <a:pt x="5904398" y="6543858"/>
                </a:cubicBezTo>
                <a:cubicBezTo>
                  <a:pt x="5934478" y="6580622"/>
                  <a:pt x="5964557" y="6604017"/>
                  <a:pt x="6001321" y="6624068"/>
                </a:cubicBezTo>
                <a:cubicBezTo>
                  <a:pt x="5984612" y="6630754"/>
                  <a:pt x="5964557" y="6637437"/>
                  <a:pt x="5951188" y="6644121"/>
                </a:cubicBezTo>
                <a:cubicBezTo>
                  <a:pt x="5977925" y="6667518"/>
                  <a:pt x="6663060" y="6794517"/>
                  <a:pt x="6836850" y="6797860"/>
                </a:cubicBezTo>
                <a:cubicBezTo>
                  <a:pt x="6761652" y="6822926"/>
                  <a:pt x="6636845" y="6844075"/>
                  <a:pt x="6553814" y="6856412"/>
                </a:cubicBezTo>
                <a:lnTo>
                  <a:pt x="6542822" y="6857984"/>
                </a:lnTo>
                <a:lnTo>
                  <a:pt x="0" y="6857984"/>
                </a:lnTo>
                <a:close/>
              </a:path>
            </a:pathLst>
          </a:cu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919B9F2-76EE-5D3E-0649-B076159B2240}"/>
              </a:ext>
            </a:extLst>
          </p:cNvPr>
          <p:cNvSpPr txBox="1"/>
          <p:nvPr/>
        </p:nvSpPr>
        <p:spPr>
          <a:xfrm>
            <a:off x="6683138" y="4598504"/>
            <a:ext cx="5505814" cy="169040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Депрессия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у Студентов</a:t>
            </a:r>
          </a:p>
        </p:txBody>
      </p:sp>
      <p:pic>
        <p:nvPicPr>
          <p:cNvPr id="12" name="Рисунок 11" descr="Изображение выглядит как аниме, Человеческое лицо, одежда,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02BE27B2-B800-3523-945D-E33D2CBDE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4568"/>
          <a:stretch/>
        </p:blipFill>
        <p:spPr>
          <a:xfrm>
            <a:off x="7653541" y="6"/>
            <a:ext cx="4538463" cy="3877247"/>
          </a:xfrm>
          <a:custGeom>
            <a:avLst/>
            <a:gdLst/>
            <a:ahLst/>
            <a:cxnLst/>
            <a:rect l="l" t="t" r="r" b="b"/>
            <a:pathLst>
              <a:path w="4538463" h="3877247">
                <a:moveTo>
                  <a:pt x="0" y="0"/>
                </a:moveTo>
                <a:lnTo>
                  <a:pt x="4538463" y="0"/>
                </a:lnTo>
                <a:lnTo>
                  <a:pt x="4538463" y="3437173"/>
                </a:lnTo>
                <a:lnTo>
                  <a:pt x="4530710" y="3429000"/>
                </a:lnTo>
                <a:cubicBezTo>
                  <a:pt x="4370289" y="3495842"/>
                  <a:pt x="4239946" y="3686344"/>
                  <a:pt x="4056129" y="3636211"/>
                </a:cubicBezTo>
                <a:cubicBezTo>
                  <a:pt x="3872313" y="3589422"/>
                  <a:pt x="3788760" y="3830055"/>
                  <a:pt x="3618310" y="3756528"/>
                </a:cubicBezTo>
                <a:cubicBezTo>
                  <a:pt x="3394389" y="3823371"/>
                  <a:pt x="3163783" y="3823371"/>
                  <a:pt x="2933176" y="3810002"/>
                </a:cubicBezTo>
                <a:cubicBezTo>
                  <a:pt x="2702570" y="3840081"/>
                  <a:pt x="2471962" y="3873503"/>
                  <a:pt x="2238015" y="3850107"/>
                </a:cubicBezTo>
                <a:cubicBezTo>
                  <a:pt x="2007408" y="3870161"/>
                  <a:pt x="1783486" y="3883529"/>
                  <a:pt x="1552880" y="3863476"/>
                </a:cubicBezTo>
                <a:cubicBezTo>
                  <a:pt x="1322274" y="3886870"/>
                  <a:pt x="1091667" y="3876844"/>
                  <a:pt x="864402" y="3860134"/>
                </a:cubicBezTo>
                <a:cubicBezTo>
                  <a:pt x="757455" y="3860134"/>
                  <a:pt x="653849" y="3856792"/>
                  <a:pt x="546902" y="3856792"/>
                </a:cubicBezTo>
                <a:cubicBezTo>
                  <a:pt x="404861" y="3850108"/>
                  <a:pt x="262821" y="3845095"/>
                  <a:pt x="120363" y="3840499"/>
                </a:cubicBezTo>
                <a:lnTo>
                  <a:pt x="0" y="383663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56215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7979EDE-6729-7BBA-DF73-0DD47933A41E}"/>
              </a:ext>
            </a:extLst>
          </p:cNvPr>
          <p:cNvSpPr/>
          <p:nvPr/>
        </p:nvSpPr>
        <p:spPr>
          <a:xfrm>
            <a:off x="0" y="0"/>
            <a:ext cx="4610099" cy="6858000"/>
          </a:xfrm>
          <a:prstGeom prst="rect">
            <a:avLst/>
          </a:prstGeom>
          <a:solidFill>
            <a:srgbClr val="B5C99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3A65D9-6417-9D92-BA40-08356E18AE92}"/>
              </a:ext>
            </a:extLst>
          </p:cNvPr>
          <p:cNvSpPr txBox="1"/>
          <p:nvPr/>
        </p:nvSpPr>
        <p:spPr>
          <a:xfrm>
            <a:off x="163463" y="90096"/>
            <a:ext cx="112751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b="1" dirty="0">
                <a:effectLst/>
                <a:latin typeface="Aptos" panose="020B0004020202020204" pitchFamily="34" charset="0"/>
              </a:rPr>
              <a:t>Feature Scaling and One-Hot Encoding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173E7B-0553-14E1-4192-2D7CCA008759}"/>
              </a:ext>
            </a:extLst>
          </p:cNvPr>
          <p:cNvSpPr txBox="1"/>
          <p:nvPr/>
        </p:nvSpPr>
        <p:spPr>
          <a:xfrm>
            <a:off x="5880920" y="1281795"/>
            <a:ext cx="482395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One-Hot Encoding</a:t>
            </a:r>
            <a:r>
              <a:rPr lang="ru-RU" sz="3600" dirty="0"/>
              <a:t> </a:t>
            </a:r>
            <a:r>
              <a:rPr lang="ru-RU" sz="3200" dirty="0"/>
              <a:t>преобразует каждую категорию в отдельный столбец (или вектор), используя бинарное значение (0 или 1). Если запись принадлежит категории, её значение становится 1, в противном случае — 0.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73ACA2-A04A-5A1E-333F-1CD1D57A70D7}"/>
              </a:ext>
            </a:extLst>
          </p:cNvPr>
          <p:cNvSpPr txBox="1"/>
          <p:nvPr/>
        </p:nvSpPr>
        <p:spPr>
          <a:xfrm>
            <a:off x="566584" y="1351036"/>
            <a:ext cx="4043515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Feature Scaling</a:t>
            </a:r>
            <a:r>
              <a:rPr lang="ru-RU" sz="3600" dirty="0"/>
              <a:t> </a:t>
            </a:r>
            <a:r>
              <a:rPr lang="ru-RU" sz="3200" dirty="0"/>
              <a:t>(масштабирование признаков) — это процесс преобразования данных так, чтобы все признаки имели одинаковый масштаб.</a:t>
            </a:r>
          </a:p>
        </p:txBody>
      </p:sp>
    </p:spTree>
    <p:extLst>
      <p:ext uri="{BB962C8B-B14F-4D97-AF65-F5344CB8AC3E}">
        <p14:creationId xmlns:p14="http://schemas.microsoft.com/office/powerpoint/2010/main" val="1310320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FA69AAE0-49D5-4C8B-8BA2-55898C00E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90A62AE-303D-3FC2-2E22-3035C8C2CC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80" r="2" b="5838"/>
          <a:stretch/>
        </p:blipFill>
        <p:spPr>
          <a:xfrm>
            <a:off x="-3052" y="0"/>
            <a:ext cx="7534640" cy="6858000"/>
          </a:xfrm>
          <a:custGeom>
            <a:avLst/>
            <a:gdLst/>
            <a:ahLst/>
            <a:cxnLst/>
            <a:rect l="l" t="t" r="r" b="b"/>
            <a:pathLst>
              <a:path w="7534640" h="6857984">
                <a:moveTo>
                  <a:pt x="0" y="0"/>
                </a:moveTo>
                <a:lnTo>
                  <a:pt x="7534640" y="0"/>
                </a:lnTo>
                <a:lnTo>
                  <a:pt x="7534640" y="3832811"/>
                </a:lnTo>
                <a:lnTo>
                  <a:pt x="7344853" y="3826712"/>
                </a:lnTo>
                <a:cubicBezTo>
                  <a:pt x="7344853" y="3826712"/>
                  <a:pt x="7341511" y="3826712"/>
                  <a:pt x="7341511" y="3826712"/>
                </a:cubicBezTo>
                <a:cubicBezTo>
                  <a:pt x="7274667" y="3823370"/>
                  <a:pt x="7211169" y="3823370"/>
                  <a:pt x="7144324" y="3820027"/>
                </a:cubicBezTo>
                <a:cubicBezTo>
                  <a:pt x="6913719" y="3820027"/>
                  <a:pt x="6683113" y="3820027"/>
                  <a:pt x="6455848" y="3820027"/>
                </a:cubicBezTo>
                <a:cubicBezTo>
                  <a:pt x="6231926" y="3910265"/>
                  <a:pt x="5987951" y="3833396"/>
                  <a:pt x="5767372" y="3903581"/>
                </a:cubicBezTo>
                <a:cubicBezTo>
                  <a:pt x="5533423" y="3900239"/>
                  <a:pt x="5312845" y="3970423"/>
                  <a:pt x="5082238" y="4000503"/>
                </a:cubicBezTo>
                <a:cubicBezTo>
                  <a:pt x="4908446" y="4013871"/>
                  <a:pt x="4731314" y="3997160"/>
                  <a:pt x="4570892" y="4067345"/>
                </a:cubicBezTo>
                <a:cubicBezTo>
                  <a:pt x="4447233" y="4124161"/>
                  <a:pt x="4350312" y="4197688"/>
                  <a:pt x="4483996" y="4348083"/>
                </a:cubicBezTo>
                <a:cubicBezTo>
                  <a:pt x="4644419" y="4344742"/>
                  <a:pt x="4627708" y="4598742"/>
                  <a:pt x="4788129" y="4561979"/>
                </a:cubicBezTo>
                <a:cubicBezTo>
                  <a:pt x="4754709" y="4678954"/>
                  <a:pt x="4641076" y="4618795"/>
                  <a:pt x="4600971" y="4705690"/>
                </a:cubicBezTo>
                <a:cubicBezTo>
                  <a:pt x="4684524" y="4779217"/>
                  <a:pt x="4844945" y="4725744"/>
                  <a:pt x="4871683" y="4879480"/>
                </a:cubicBezTo>
                <a:cubicBezTo>
                  <a:pt x="4838262" y="5039902"/>
                  <a:pt x="4945210" y="5019849"/>
                  <a:pt x="5032105" y="5029876"/>
                </a:cubicBezTo>
                <a:cubicBezTo>
                  <a:pt x="5239317" y="5049930"/>
                  <a:pt x="5439843" y="5063297"/>
                  <a:pt x="5643713" y="5096719"/>
                </a:cubicBezTo>
                <a:cubicBezTo>
                  <a:pt x="5693844" y="5106745"/>
                  <a:pt x="5810819" y="5083350"/>
                  <a:pt x="5800794" y="5186956"/>
                </a:cubicBezTo>
                <a:cubicBezTo>
                  <a:pt x="5790767" y="5270508"/>
                  <a:pt x="5700529" y="5240431"/>
                  <a:pt x="5643713" y="5243772"/>
                </a:cubicBezTo>
                <a:cubicBezTo>
                  <a:pt x="5329553" y="5283879"/>
                  <a:pt x="5012052" y="5220378"/>
                  <a:pt x="4701235" y="5223719"/>
                </a:cubicBezTo>
                <a:cubicBezTo>
                  <a:pt x="4664472" y="5223719"/>
                  <a:pt x="4657787" y="5334009"/>
                  <a:pt x="4577576" y="5297246"/>
                </a:cubicBezTo>
                <a:cubicBezTo>
                  <a:pt x="4788129" y="5397510"/>
                  <a:pt x="5767372" y="5424248"/>
                  <a:pt x="6094900" y="5477721"/>
                </a:cubicBezTo>
                <a:cubicBezTo>
                  <a:pt x="5754004" y="5858724"/>
                  <a:pt x="5429817" y="5628117"/>
                  <a:pt x="5159105" y="5842012"/>
                </a:cubicBezTo>
                <a:cubicBezTo>
                  <a:pt x="5159105" y="5842012"/>
                  <a:pt x="5212580" y="5842012"/>
                  <a:pt x="5443187" y="5912197"/>
                </a:cubicBezTo>
                <a:cubicBezTo>
                  <a:pt x="5627002" y="5969012"/>
                  <a:pt x="5536765" y="6049223"/>
                  <a:pt x="6001321" y="6202962"/>
                </a:cubicBezTo>
                <a:cubicBezTo>
                  <a:pt x="5824188" y="6253093"/>
                  <a:pt x="5593581" y="6156172"/>
                  <a:pt x="5506685" y="6416857"/>
                </a:cubicBezTo>
                <a:cubicBezTo>
                  <a:pt x="5643713" y="6463648"/>
                  <a:pt x="5807477" y="6420200"/>
                  <a:pt x="5904398" y="6543858"/>
                </a:cubicBezTo>
                <a:cubicBezTo>
                  <a:pt x="5934478" y="6580622"/>
                  <a:pt x="5964557" y="6604017"/>
                  <a:pt x="6001321" y="6624068"/>
                </a:cubicBezTo>
                <a:cubicBezTo>
                  <a:pt x="5984612" y="6630754"/>
                  <a:pt x="5964557" y="6637437"/>
                  <a:pt x="5951188" y="6644121"/>
                </a:cubicBezTo>
                <a:cubicBezTo>
                  <a:pt x="5977925" y="6667518"/>
                  <a:pt x="6663060" y="6794517"/>
                  <a:pt x="6836850" y="6797860"/>
                </a:cubicBezTo>
                <a:cubicBezTo>
                  <a:pt x="6761652" y="6822926"/>
                  <a:pt x="6636845" y="6844075"/>
                  <a:pt x="6553814" y="6856412"/>
                </a:cubicBezTo>
                <a:lnTo>
                  <a:pt x="6542822" y="6857984"/>
                </a:lnTo>
                <a:lnTo>
                  <a:pt x="0" y="6857984"/>
                </a:lnTo>
                <a:close/>
              </a:path>
            </a:pathLst>
          </a:cu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57ACBF1-C147-FCB2-B1AC-8093E854F241}"/>
              </a:ext>
            </a:extLst>
          </p:cNvPr>
          <p:cNvSpPr txBox="1"/>
          <p:nvPr/>
        </p:nvSpPr>
        <p:spPr>
          <a:xfrm>
            <a:off x="6343650" y="3962400"/>
            <a:ext cx="5505814" cy="16904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Какую модель выбрать?</a:t>
            </a:r>
          </a:p>
        </p:txBody>
      </p:sp>
      <p:pic>
        <p:nvPicPr>
          <p:cNvPr id="7" name="Рисунок 6" descr="Изображение выглядит как зарисовка, иллюстрация, Наброски работ,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40F037DE-D1A5-62AF-D723-63D34DC79D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4568"/>
          <a:stretch/>
        </p:blipFill>
        <p:spPr>
          <a:xfrm>
            <a:off x="7653541" y="6"/>
            <a:ext cx="4538463" cy="3877247"/>
          </a:xfrm>
          <a:custGeom>
            <a:avLst/>
            <a:gdLst/>
            <a:ahLst/>
            <a:cxnLst/>
            <a:rect l="l" t="t" r="r" b="b"/>
            <a:pathLst>
              <a:path w="4538463" h="3877247">
                <a:moveTo>
                  <a:pt x="0" y="0"/>
                </a:moveTo>
                <a:lnTo>
                  <a:pt x="4538463" y="0"/>
                </a:lnTo>
                <a:lnTo>
                  <a:pt x="4538463" y="3437173"/>
                </a:lnTo>
                <a:lnTo>
                  <a:pt x="4530710" y="3429000"/>
                </a:lnTo>
                <a:cubicBezTo>
                  <a:pt x="4370289" y="3495842"/>
                  <a:pt x="4239946" y="3686344"/>
                  <a:pt x="4056129" y="3636211"/>
                </a:cubicBezTo>
                <a:cubicBezTo>
                  <a:pt x="3872313" y="3589422"/>
                  <a:pt x="3788760" y="3830055"/>
                  <a:pt x="3618310" y="3756528"/>
                </a:cubicBezTo>
                <a:cubicBezTo>
                  <a:pt x="3394389" y="3823371"/>
                  <a:pt x="3163783" y="3823371"/>
                  <a:pt x="2933176" y="3810002"/>
                </a:cubicBezTo>
                <a:cubicBezTo>
                  <a:pt x="2702570" y="3840081"/>
                  <a:pt x="2471962" y="3873503"/>
                  <a:pt x="2238015" y="3850107"/>
                </a:cubicBezTo>
                <a:cubicBezTo>
                  <a:pt x="2007408" y="3870161"/>
                  <a:pt x="1783486" y="3883529"/>
                  <a:pt x="1552880" y="3863476"/>
                </a:cubicBezTo>
                <a:cubicBezTo>
                  <a:pt x="1322274" y="3886870"/>
                  <a:pt x="1091667" y="3876844"/>
                  <a:pt x="864402" y="3860134"/>
                </a:cubicBezTo>
                <a:cubicBezTo>
                  <a:pt x="757455" y="3860134"/>
                  <a:pt x="653849" y="3856792"/>
                  <a:pt x="546902" y="3856792"/>
                </a:cubicBezTo>
                <a:cubicBezTo>
                  <a:pt x="404861" y="3850108"/>
                  <a:pt x="262821" y="3845095"/>
                  <a:pt x="120363" y="3840499"/>
                </a:cubicBezTo>
                <a:lnTo>
                  <a:pt x="0" y="383663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8918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Изображение выглядит как круг, текст, диаграмм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5A99D4E-9441-6F49-4FD9-2DF3F83B4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6711"/>
            <a:ext cx="5216400" cy="51894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04F381-4DBF-3587-8148-7A2155885B42}"/>
              </a:ext>
            </a:extLst>
          </p:cNvPr>
          <p:cNvSpPr txBox="1"/>
          <p:nvPr/>
        </p:nvSpPr>
        <p:spPr>
          <a:xfrm>
            <a:off x="103367" y="65882"/>
            <a:ext cx="94493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/>
              <a:t>Распределение </a:t>
            </a:r>
            <a:r>
              <a:rPr lang="ru-RU" sz="5400" dirty="0"/>
              <a:t>целевой</a:t>
            </a:r>
            <a:r>
              <a:rPr lang="ru-RU" sz="4000" dirty="0"/>
              <a:t> переменной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DD8236-35A3-BEC1-DFD4-AB2286E59B3F}"/>
              </a:ext>
            </a:extLst>
          </p:cNvPr>
          <p:cNvSpPr txBox="1"/>
          <p:nvPr/>
        </p:nvSpPr>
        <p:spPr>
          <a:xfrm>
            <a:off x="3307827" y="3096787"/>
            <a:ext cx="1403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Депрессия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5707DB-D9A0-8B22-E120-063F26AC0A71}"/>
              </a:ext>
            </a:extLst>
          </p:cNvPr>
          <p:cNvSpPr txBox="1"/>
          <p:nvPr/>
        </p:nvSpPr>
        <p:spPr>
          <a:xfrm>
            <a:off x="452603" y="3096787"/>
            <a:ext cx="1826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Нет Депрессии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5A0C92-87B0-1F8C-FB06-993722E6C053}"/>
              </a:ext>
            </a:extLst>
          </p:cNvPr>
          <p:cNvSpPr txBox="1"/>
          <p:nvPr/>
        </p:nvSpPr>
        <p:spPr>
          <a:xfrm>
            <a:off x="5216400" y="1248862"/>
            <a:ext cx="660237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Разница, между классами составляет 17 процентов. И такое распределение можно считать пости сбалансированным. Так что использование метрики </a:t>
            </a:r>
            <a:r>
              <a:rPr lang="en-US" sz="3600" b="1" dirty="0"/>
              <a:t>Accuracy</a:t>
            </a:r>
            <a:r>
              <a:rPr lang="ru-RU" sz="2000" dirty="0"/>
              <a:t> вполне уместно. </a:t>
            </a:r>
          </a:p>
          <a:p>
            <a:endParaRPr lang="ru-RU" sz="2000" dirty="0"/>
          </a:p>
          <a:p>
            <a:r>
              <a:rPr lang="ru-RU" sz="2000" dirty="0"/>
              <a:t>Но если учесть, что мы пытаемся диагностировать болезнь, воспользуемся дополнительными метриками</a:t>
            </a:r>
            <a:r>
              <a:rPr lang="en-US" sz="2000" dirty="0"/>
              <a:t>: </a:t>
            </a:r>
          </a:p>
          <a:p>
            <a:r>
              <a:rPr lang="en-US" sz="3600" b="1" dirty="0"/>
              <a:t>ROC-AUC</a:t>
            </a:r>
            <a:r>
              <a:rPr lang="en-US" sz="2000" dirty="0"/>
              <a:t> </a:t>
            </a:r>
            <a:r>
              <a:rPr lang="ru-RU" sz="2000" dirty="0"/>
              <a:t>и </a:t>
            </a:r>
            <a:r>
              <a:rPr lang="en-US" sz="3600" b="1" dirty="0"/>
              <a:t>F1-Score</a:t>
            </a:r>
            <a:endParaRPr lang="ru-RU" sz="3600" b="1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EE684AA-0CBE-9F7E-77A4-9226C49BA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2590" y="4454554"/>
            <a:ext cx="9289409" cy="249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547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9256131-0DDB-847A-E972-33271C901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727" y="0"/>
            <a:ext cx="12212727" cy="6858000"/>
          </a:xfrm>
          <a:prstGeom prst="rect">
            <a:avLst/>
          </a:prstGeom>
        </p:spPr>
      </p:pic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64FAA4BA-F1EB-BDDC-8D9C-F43D0AFA0F00}"/>
              </a:ext>
            </a:extLst>
          </p:cNvPr>
          <p:cNvSpPr/>
          <p:nvPr/>
        </p:nvSpPr>
        <p:spPr>
          <a:xfrm>
            <a:off x="8296507" y="1476532"/>
            <a:ext cx="3200400" cy="4841822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544FF221-2EC3-41FB-9683-2AFA8CE10B6E}"/>
              </a:ext>
            </a:extLst>
          </p:cNvPr>
          <p:cNvSpPr/>
          <p:nvPr/>
        </p:nvSpPr>
        <p:spPr>
          <a:xfrm>
            <a:off x="353121" y="353121"/>
            <a:ext cx="3200400" cy="526709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F5109F-9AC3-0E88-75DA-90EDB906E9F0}"/>
              </a:ext>
            </a:extLst>
          </p:cNvPr>
          <p:cNvSpPr txBox="1"/>
          <p:nvPr/>
        </p:nvSpPr>
        <p:spPr>
          <a:xfrm>
            <a:off x="477033" y="471748"/>
            <a:ext cx="295257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Gender 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City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Profession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Sleep Duration 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Dietary Habits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Degree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Suicidal Thoughts?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Family History of Mental Illness</a:t>
            </a:r>
            <a:endParaRPr lang="ru-RU" sz="2000" dirty="0"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C97F871-797E-8D5E-3146-C67C93FFBA93}"/>
              </a:ext>
            </a:extLst>
          </p:cNvPr>
          <p:cNvSpPr txBox="1"/>
          <p:nvPr/>
        </p:nvSpPr>
        <p:spPr>
          <a:xfrm>
            <a:off x="8498478" y="1535395"/>
            <a:ext cx="334040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Age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Academic Pressure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Work Pressure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GPA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Study Satisfaction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Job Satisfaction</a:t>
            </a:r>
            <a:endParaRPr lang="ru-RU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endParaRPr lang="ru-RU" sz="2000" dirty="0"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Work/Study Hours</a:t>
            </a:r>
          </a:p>
          <a:p>
            <a:endParaRPr lang="en-US" sz="2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en-US" sz="2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Financial Stress</a:t>
            </a:r>
          </a:p>
        </p:txBody>
      </p:sp>
    </p:spTree>
    <p:extLst>
      <p:ext uri="{BB962C8B-B14F-4D97-AF65-F5344CB8AC3E}">
        <p14:creationId xmlns:p14="http://schemas.microsoft.com/office/powerpoint/2010/main" val="619495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D298625-13A1-EC94-DC14-E965A32E6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09" y="1028822"/>
            <a:ext cx="9047108" cy="567705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E5CFA1-DDCF-B944-A856-53FD225FA1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786"/>
          <a:stretch/>
        </p:blipFill>
        <p:spPr>
          <a:xfrm>
            <a:off x="-963333" y="0"/>
            <a:ext cx="4236244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EBAF78-238A-1CD3-00EA-D2A10C949A3E}"/>
              </a:ext>
            </a:extLst>
          </p:cNvPr>
          <p:cNvSpPr txBox="1"/>
          <p:nvPr/>
        </p:nvSpPr>
        <p:spPr>
          <a:xfrm>
            <a:off x="253975" y="152120"/>
            <a:ext cx="95952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ea typeface="ADLaM Display" panose="02010000000000000000" pitchFamily="2" charset="0"/>
                <a:cs typeface="ADLaM Display" panose="02010000000000000000" pitchFamily="2" charset="0"/>
              </a:rPr>
              <a:t>Распределение Количественных  Переменных</a:t>
            </a:r>
          </a:p>
        </p:txBody>
      </p:sp>
    </p:spTree>
    <p:extLst>
      <p:ext uri="{BB962C8B-B14F-4D97-AF65-F5344CB8AC3E}">
        <p14:creationId xmlns:p14="http://schemas.microsoft.com/office/powerpoint/2010/main" val="812852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B0AAD81-FF59-8344-FC78-9056A43AA5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737" r="-5153"/>
          <a:stretch/>
        </p:blipFill>
        <p:spPr>
          <a:xfrm flipH="1">
            <a:off x="7865972" y="0"/>
            <a:ext cx="4798218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48A5DD-643E-501F-CE5D-14B57BED6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4180"/>
            <a:ext cx="8639119" cy="54652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3320E0-EAC2-0D6F-ED4D-501B399CDBA9}"/>
              </a:ext>
            </a:extLst>
          </p:cNvPr>
          <p:cNvSpPr txBox="1"/>
          <p:nvPr/>
        </p:nvSpPr>
        <p:spPr>
          <a:xfrm>
            <a:off x="1221496" y="130970"/>
            <a:ext cx="103727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4000" b="1" dirty="0">
                <a:ea typeface="ADLaM Display" panose="02010000000000000000" pitchFamily="2" charset="0"/>
                <a:cs typeface="ADLaM Display" panose="02010000000000000000" pitchFamily="2" charset="0"/>
              </a:rPr>
              <a:t>Распределение Количественных  Переменных</a:t>
            </a:r>
          </a:p>
          <a:p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724877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лилиния: фигура 2">
            <a:extLst>
              <a:ext uri="{FF2B5EF4-FFF2-40B4-BE49-F238E27FC236}">
                <a16:creationId xmlns:a16="http://schemas.microsoft.com/office/drawing/2014/main" id="{7D79F78A-8940-F73E-455B-4F0FFDFF95F7}"/>
              </a:ext>
            </a:extLst>
          </p:cNvPr>
          <p:cNvSpPr/>
          <p:nvPr/>
        </p:nvSpPr>
        <p:spPr>
          <a:xfrm rot="5400000">
            <a:off x="4655342" y="-4641054"/>
            <a:ext cx="2881314" cy="12192000"/>
          </a:xfrm>
          <a:custGeom>
            <a:avLst/>
            <a:gdLst>
              <a:gd name="connsiteX0" fmla="*/ 2749 w 4503311"/>
              <a:gd name="connsiteY0" fmla="*/ 21431 h 6901211"/>
              <a:gd name="connsiteX1" fmla="*/ 3624630 w 4503311"/>
              <a:gd name="connsiteY1" fmla="*/ 0 h 6901211"/>
              <a:gd name="connsiteX2" fmla="*/ 3631774 w 4503311"/>
              <a:gd name="connsiteY2" fmla="*/ 100013 h 6901211"/>
              <a:gd name="connsiteX3" fmla="*/ 3717499 w 4503311"/>
              <a:gd name="connsiteY3" fmla="*/ 135731 h 6901211"/>
              <a:gd name="connsiteX4" fmla="*/ 3738930 w 4503311"/>
              <a:gd name="connsiteY4" fmla="*/ 157163 h 6901211"/>
              <a:gd name="connsiteX5" fmla="*/ 3774649 w 4503311"/>
              <a:gd name="connsiteY5" fmla="*/ 178594 h 6901211"/>
              <a:gd name="connsiteX6" fmla="*/ 3796080 w 4503311"/>
              <a:gd name="connsiteY6" fmla="*/ 228600 h 6901211"/>
              <a:gd name="connsiteX7" fmla="*/ 3796080 w 4503311"/>
              <a:gd name="connsiteY7" fmla="*/ 371475 h 6901211"/>
              <a:gd name="connsiteX8" fmla="*/ 3746074 w 4503311"/>
              <a:gd name="connsiteY8" fmla="*/ 414338 h 6901211"/>
              <a:gd name="connsiteX9" fmla="*/ 3696068 w 4503311"/>
              <a:gd name="connsiteY9" fmla="*/ 471488 h 6901211"/>
              <a:gd name="connsiteX10" fmla="*/ 3610343 w 4503311"/>
              <a:gd name="connsiteY10" fmla="*/ 528638 h 6901211"/>
              <a:gd name="connsiteX11" fmla="*/ 3588911 w 4503311"/>
              <a:gd name="connsiteY11" fmla="*/ 592931 h 6901211"/>
              <a:gd name="connsiteX12" fmla="*/ 3553193 w 4503311"/>
              <a:gd name="connsiteY12" fmla="*/ 628650 h 6901211"/>
              <a:gd name="connsiteX13" fmla="*/ 3538905 w 4503311"/>
              <a:gd name="connsiteY13" fmla="*/ 657225 h 6901211"/>
              <a:gd name="connsiteX14" fmla="*/ 3496043 w 4503311"/>
              <a:gd name="connsiteY14" fmla="*/ 728663 h 6901211"/>
              <a:gd name="connsiteX15" fmla="*/ 3503186 w 4503311"/>
              <a:gd name="connsiteY15" fmla="*/ 750094 h 6901211"/>
              <a:gd name="connsiteX16" fmla="*/ 3646061 w 4503311"/>
              <a:gd name="connsiteY16" fmla="*/ 800100 h 6901211"/>
              <a:gd name="connsiteX17" fmla="*/ 3703211 w 4503311"/>
              <a:gd name="connsiteY17" fmla="*/ 842963 h 6901211"/>
              <a:gd name="connsiteX18" fmla="*/ 3681780 w 4503311"/>
              <a:gd name="connsiteY18" fmla="*/ 1064419 h 6901211"/>
              <a:gd name="connsiteX19" fmla="*/ 3810368 w 4503311"/>
              <a:gd name="connsiteY19" fmla="*/ 1214438 h 6901211"/>
              <a:gd name="connsiteX20" fmla="*/ 3888949 w 4503311"/>
              <a:gd name="connsiteY20" fmla="*/ 1278731 h 6901211"/>
              <a:gd name="connsiteX21" fmla="*/ 3746074 w 4503311"/>
              <a:gd name="connsiteY21" fmla="*/ 1464469 h 6901211"/>
              <a:gd name="connsiteX22" fmla="*/ 3688924 w 4503311"/>
              <a:gd name="connsiteY22" fmla="*/ 1507331 h 6901211"/>
              <a:gd name="connsiteX23" fmla="*/ 3824655 w 4503311"/>
              <a:gd name="connsiteY23" fmla="*/ 1671638 h 6901211"/>
              <a:gd name="connsiteX24" fmla="*/ 3860374 w 4503311"/>
              <a:gd name="connsiteY24" fmla="*/ 1800225 h 6901211"/>
              <a:gd name="connsiteX25" fmla="*/ 3938955 w 4503311"/>
              <a:gd name="connsiteY25" fmla="*/ 1900238 h 6901211"/>
              <a:gd name="connsiteX26" fmla="*/ 3946099 w 4503311"/>
              <a:gd name="connsiteY26" fmla="*/ 1943100 h 6901211"/>
              <a:gd name="connsiteX27" fmla="*/ 3881805 w 4503311"/>
              <a:gd name="connsiteY27" fmla="*/ 2107406 h 6901211"/>
              <a:gd name="connsiteX28" fmla="*/ 3838943 w 4503311"/>
              <a:gd name="connsiteY28" fmla="*/ 2135981 h 6901211"/>
              <a:gd name="connsiteX29" fmla="*/ 3824655 w 4503311"/>
              <a:gd name="connsiteY29" fmla="*/ 2164556 h 6901211"/>
              <a:gd name="connsiteX30" fmla="*/ 3796080 w 4503311"/>
              <a:gd name="connsiteY30" fmla="*/ 2171700 h 6901211"/>
              <a:gd name="connsiteX31" fmla="*/ 3696068 w 4503311"/>
              <a:gd name="connsiteY31" fmla="*/ 2228850 h 6901211"/>
              <a:gd name="connsiteX32" fmla="*/ 3631774 w 4503311"/>
              <a:gd name="connsiteY32" fmla="*/ 2286000 h 6901211"/>
              <a:gd name="connsiteX33" fmla="*/ 3617486 w 4503311"/>
              <a:gd name="connsiteY33" fmla="*/ 2307431 h 6901211"/>
              <a:gd name="connsiteX34" fmla="*/ 3567480 w 4503311"/>
              <a:gd name="connsiteY34" fmla="*/ 2321719 h 6901211"/>
              <a:gd name="connsiteX35" fmla="*/ 3553193 w 4503311"/>
              <a:gd name="connsiteY35" fmla="*/ 2393156 h 6901211"/>
              <a:gd name="connsiteX36" fmla="*/ 3603199 w 4503311"/>
              <a:gd name="connsiteY36" fmla="*/ 2693194 h 6901211"/>
              <a:gd name="connsiteX37" fmla="*/ 3696068 w 4503311"/>
              <a:gd name="connsiteY37" fmla="*/ 2728913 h 6901211"/>
              <a:gd name="connsiteX38" fmla="*/ 3796080 w 4503311"/>
              <a:gd name="connsiteY38" fmla="*/ 2750344 h 6901211"/>
              <a:gd name="connsiteX39" fmla="*/ 3688924 w 4503311"/>
              <a:gd name="connsiteY39" fmla="*/ 2864644 h 6901211"/>
              <a:gd name="connsiteX40" fmla="*/ 3560336 w 4503311"/>
              <a:gd name="connsiteY40" fmla="*/ 2921794 h 6901211"/>
              <a:gd name="connsiteX41" fmla="*/ 3360311 w 4503311"/>
              <a:gd name="connsiteY41" fmla="*/ 2971800 h 6901211"/>
              <a:gd name="connsiteX42" fmla="*/ 3310305 w 4503311"/>
              <a:gd name="connsiteY42" fmla="*/ 3000375 h 6901211"/>
              <a:gd name="connsiteX43" fmla="*/ 3260299 w 4503311"/>
              <a:gd name="connsiteY43" fmla="*/ 3107531 h 6901211"/>
              <a:gd name="connsiteX44" fmla="*/ 3181718 w 4503311"/>
              <a:gd name="connsiteY44" fmla="*/ 3243263 h 6901211"/>
              <a:gd name="connsiteX45" fmla="*/ 3088849 w 4503311"/>
              <a:gd name="connsiteY45" fmla="*/ 3300413 h 6901211"/>
              <a:gd name="connsiteX46" fmla="*/ 3067418 w 4503311"/>
              <a:gd name="connsiteY46" fmla="*/ 3321844 h 6901211"/>
              <a:gd name="connsiteX47" fmla="*/ 3338880 w 4503311"/>
              <a:gd name="connsiteY47" fmla="*/ 3421856 h 6901211"/>
              <a:gd name="connsiteX48" fmla="*/ 3767505 w 4503311"/>
              <a:gd name="connsiteY48" fmla="*/ 3543300 h 6901211"/>
              <a:gd name="connsiteX49" fmla="*/ 3710355 w 4503311"/>
              <a:gd name="connsiteY49" fmla="*/ 3579019 h 6901211"/>
              <a:gd name="connsiteX50" fmla="*/ 3746074 w 4503311"/>
              <a:gd name="connsiteY50" fmla="*/ 3593306 h 6901211"/>
              <a:gd name="connsiteX51" fmla="*/ 3817511 w 4503311"/>
              <a:gd name="connsiteY51" fmla="*/ 3457575 h 6901211"/>
              <a:gd name="connsiteX52" fmla="*/ 3853230 w 4503311"/>
              <a:gd name="connsiteY52" fmla="*/ 3400425 h 6901211"/>
              <a:gd name="connsiteX53" fmla="*/ 3867518 w 4503311"/>
              <a:gd name="connsiteY53" fmla="*/ 3443288 h 6901211"/>
              <a:gd name="connsiteX54" fmla="*/ 3903236 w 4503311"/>
              <a:gd name="connsiteY54" fmla="*/ 3486150 h 6901211"/>
              <a:gd name="connsiteX55" fmla="*/ 3917524 w 4503311"/>
              <a:gd name="connsiteY55" fmla="*/ 3550444 h 6901211"/>
              <a:gd name="connsiteX56" fmla="*/ 3910380 w 4503311"/>
              <a:gd name="connsiteY56" fmla="*/ 3629025 h 6901211"/>
              <a:gd name="connsiteX57" fmla="*/ 3888949 w 4503311"/>
              <a:gd name="connsiteY57" fmla="*/ 3657600 h 6901211"/>
              <a:gd name="connsiteX58" fmla="*/ 3996105 w 4503311"/>
              <a:gd name="connsiteY58" fmla="*/ 3757613 h 6901211"/>
              <a:gd name="connsiteX59" fmla="*/ 4131836 w 4503311"/>
              <a:gd name="connsiteY59" fmla="*/ 4029075 h 6901211"/>
              <a:gd name="connsiteX60" fmla="*/ 4203274 w 4503311"/>
              <a:gd name="connsiteY60" fmla="*/ 4164806 h 6901211"/>
              <a:gd name="connsiteX61" fmla="*/ 4167555 w 4503311"/>
              <a:gd name="connsiteY61" fmla="*/ 4221956 h 6901211"/>
              <a:gd name="connsiteX62" fmla="*/ 4131836 w 4503311"/>
              <a:gd name="connsiteY62" fmla="*/ 4250531 h 6901211"/>
              <a:gd name="connsiteX63" fmla="*/ 4374724 w 4503311"/>
              <a:gd name="connsiteY63" fmla="*/ 4243388 h 6901211"/>
              <a:gd name="connsiteX64" fmla="*/ 4267568 w 4503311"/>
              <a:gd name="connsiteY64" fmla="*/ 4421981 h 6901211"/>
              <a:gd name="connsiteX65" fmla="*/ 3960386 w 4503311"/>
              <a:gd name="connsiteY65" fmla="*/ 4607719 h 6901211"/>
              <a:gd name="connsiteX66" fmla="*/ 3788936 w 4503311"/>
              <a:gd name="connsiteY66" fmla="*/ 4722019 h 6901211"/>
              <a:gd name="connsiteX67" fmla="*/ 3717499 w 4503311"/>
              <a:gd name="connsiteY67" fmla="*/ 4664869 h 6901211"/>
              <a:gd name="connsiteX68" fmla="*/ 3696068 w 4503311"/>
              <a:gd name="connsiteY68" fmla="*/ 4636294 h 6901211"/>
              <a:gd name="connsiteX69" fmla="*/ 3610343 w 4503311"/>
              <a:gd name="connsiteY69" fmla="*/ 4579144 h 6901211"/>
              <a:gd name="connsiteX70" fmla="*/ 3524618 w 4503311"/>
              <a:gd name="connsiteY70" fmla="*/ 4593431 h 6901211"/>
              <a:gd name="connsiteX71" fmla="*/ 3324593 w 4503311"/>
              <a:gd name="connsiteY71" fmla="*/ 4593431 h 6901211"/>
              <a:gd name="connsiteX72" fmla="*/ 3260299 w 4503311"/>
              <a:gd name="connsiteY72" fmla="*/ 4643438 h 6901211"/>
              <a:gd name="connsiteX73" fmla="*/ 3174574 w 4503311"/>
              <a:gd name="connsiteY73" fmla="*/ 4693444 h 6901211"/>
              <a:gd name="connsiteX74" fmla="*/ 3110280 w 4503311"/>
              <a:gd name="connsiteY74" fmla="*/ 4757738 h 6901211"/>
              <a:gd name="connsiteX75" fmla="*/ 3138855 w 4503311"/>
              <a:gd name="connsiteY75" fmla="*/ 4793456 h 6901211"/>
              <a:gd name="connsiteX76" fmla="*/ 3274586 w 4503311"/>
              <a:gd name="connsiteY76" fmla="*/ 4872038 h 6901211"/>
              <a:gd name="connsiteX77" fmla="*/ 3303161 w 4503311"/>
              <a:gd name="connsiteY77" fmla="*/ 4972050 h 6901211"/>
              <a:gd name="connsiteX78" fmla="*/ 3360311 w 4503311"/>
              <a:gd name="connsiteY78" fmla="*/ 5036344 h 6901211"/>
              <a:gd name="connsiteX79" fmla="*/ 3596055 w 4503311"/>
              <a:gd name="connsiteY79" fmla="*/ 5336381 h 6901211"/>
              <a:gd name="connsiteX80" fmla="*/ 3703211 w 4503311"/>
              <a:gd name="connsiteY80" fmla="*/ 5307806 h 6901211"/>
              <a:gd name="connsiteX81" fmla="*/ 3917524 w 4503311"/>
              <a:gd name="connsiteY81" fmla="*/ 5293519 h 6901211"/>
              <a:gd name="connsiteX82" fmla="*/ 3860374 w 4503311"/>
              <a:gd name="connsiteY82" fmla="*/ 5364956 h 6901211"/>
              <a:gd name="connsiteX83" fmla="*/ 3938955 w 4503311"/>
              <a:gd name="connsiteY83" fmla="*/ 5436394 h 6901211"/>
              <a:gd name="connsiteX84" fmla="*/ 3974674 w 4503311"/>
              <a:gd name="connsiteY84" fmla="*/ 5507831 h 6901211"/>
              <a:gd name="connsiteX85" fmla="*/ 3946099 w 4503311"/>
              <a:gd name="connsiteY85" fmla="*/ 5715000 h 6901211"/>
              <a:gd name="connsiteX86" fmla="*/ 3881805 w 4503311"/>
              <a:gd name="connsiteY86" fmla="*/ 5965031 h 6901211"/>
              <a:gd name="connsiteX87" fmla="*/ 3953243 w 4503311"/>
              <a:gd name="connsiteY87" fmla="*/ 6107906 h 6901211"/>
              <a:gd name="connsiteX88" fmla="*/ 4174699 w 4503311"/>
              <a:gd name="connsiteY88" fmla="*/ 6115050 h 6901211"/>
              <a:gd name="connsiteX89" fmla="*/ 4424730 w 4503311"/>
              <a:gd name="connsiteY89" fmla="*/ 6150769 h 6901211"/>
              <a:gd name="connsiteX90" fmla="*/ 4446161 w 4503311"/>
              <a:gd name="connsiteY90" fmla="*/ 6215063 h 6901211"/>
              <a:gd name="connsiteX91" fmla="*/ 4503311 w 4503311"/>
              <a:gd name="connsiteY91" fmla="*/ 6293644 h 6901211"/>
              <a:gd name="connsiteX92" fmla="*/ 4460449 w 4503311"/>
              <a:gd name="connsiteY92" fmla="*/ 6350794 h 6901211"/>
              <a:gd name="connsiteX93" fmla="*/ 4410443 w 4503311"/>
              <a:gd name="connsiteY93" fmla="*/ 6365081 h 6901211"/>
              <a:gd name="connsiteX94" fmla="*/ 4396155 w 4503311"/>
              <a:gd name="connsiteY94" fmla="*/ 6479381 h 6901211"/>
              <a:gd name="connsiteX95" fmla="*/ 4453305 w 4503311"/>
              <a:gd name="connsiteY95" fmla="*/ 6686550 h 6901211"/>
              <a:gd name="connsiteX96" fmla="*/ 4503311 w 4503311"/>
              <a:gd name="connsiteY96" fmla="*/ 6707981 h 6901211"/>
              <a:gd name="connsiteX97" fmla="*/ 4296143 w 4503311"/>
              <a:gd name="connsiteY97" fmla="*/ 6772275 h 6901211"/>
              <a:gd name="connsiteX98" fmla="*/ 4296143 w 4503311"/>
              <a:gd name="connsiteY98" fmla="*/ 6772275 h 6901211"/>
              <a:gd name="connsiteX99" fmla="*/ 4210418 w 4503311"/>
              <a:gd name="connsiteY99" fmla="*/ 6807994 h 6901211"/>
              <a:gd name="connsiteX100" fmla="*/ 4160411 w 4503311"/>
              <a:gd name="connsiteY100" fmla="*/ 6850856 h 6901211"/>
              <a:gd name="connsiteX101" fmla="*/ 4046111 w 4503311"/>
              <a:gd name="connsiteY101" fmla="*/ 6900863 h 6901211"/>
              <a:gd name="connsiteX102" fmla="*/ 4031824 w 4503311"/>
              <a:gd name="connsiteY102" fmla="*/ 6900863 h 6901211"/>
              <a:gd name="connsiteX103" fmla="*/ 2749 w 4503311"/>
              <a:gd name="connsiteY103" fmla="*/ 6893719 h 6901211"/>
              <a:gd name="connsiteX104" fmla="*/ 2749 w 4503311"/>
              <a:gd name="connsiteY104" fmla="*/ 21431 h 6901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503311" h="6901211">
                <a:moveTo>
                  <a:pt x="2749" y="21431"/>
                </a:moveTo>
                <a:lnTo>
                  <a:pt x="3624630" y="0"/>
                </a:lnTo>
                <a:lnTo>
                  <a:pt x="3631774" y="100013"/>
                </a:lnTo>
                <a:cubicBezTo>
                  <a:pt x="3660349" y="111919"/>
                  <a:pt x="3690185" y="121163"/>
                  <a:pt x="3717499" y="135731"/>
                </a:cubicBezTo>
                <a:cubicBezTo>
                  <a:pt x="3726413" y="140485"/>
                  <a:pt x="3730848" y="151101"/>
                  <a:pt x="3738930" y="157163"/>
                </a:cubicBezTo>
                <a:cubicBezTo>
                  <a:pt x="3750038" y="165494"/>
                  <a:pt x="3762743" y="171450"/>
                  <a:pt x="3774649" y="178594"/>
                </a:cubicBezTo>
                <a:cubicBezTo>
                  <a:pt x="3781793" y="195263"/>
                  <a:pt x="3790345" y="211396"/>
                  <a:pt x="3796080" y="228600"/>
                </a:cubicBezTo>
                <a:cubicBezTo>
                  <a:pt x="3809347" y="268402"/>
                  <a:pt x="3806677" y="343657"/>
                  <a:pt x="3796080" y="371475"/>
                </a:cubicBezTo>
                <a:cubicBezTo>
                  <a:pt x="3788264" y="391991"/>
                  <a:pt x="3761598" y="398814"/>
                  <a:pt x="3746074" y="414338"/>
                </a:cubicBezTo>
                <a:cubicBezTo>
                  <a:pt x="3728175" y="432237"/>
                  <a:pt x="3715430" y="455183"/>
                  <a:pt x="3696068" y="471488"/>
                </a:cubicBezTo>
                <a:cubicBezTo>
                  <a:pt x="3669799" y="493609"/>
                  <a:pt x="3610343" y="528638"/>
                  <a:pt x="3610343" y="528638"/>
                </a:cubicBezTo>
                <a:cubicBezTo>
                  <a:pt x="3605810" y="546770"/>
                  <a:pt x="3599373" y="577985"/>
                  <a:pt x="3588911" y="592931"/>
                </a:cubicBezTo>
                <a:cubicBezTo>
                  <a:pt x="3579255" y="606725"/>
                  <a:pt x="3563530" y="615359"/>
                  <a:pt x="3553193" y="628650"/>
                </a:cubicBezTo>
                <a:cubicBezTo>
                  <a:pt x="3546655" y="637056"/>
                  <a:pt x="3544189" y="647979"/>
                  <a:pt x="3538905" y="657225"/>
                </a:cubicBezTo>
                <a:cubicBezTo>
                  <a:pt x="3525127" y="681336"/>
                  <a:pt x="3496043" y="728663"/>
                  <a:pt x="3496043" y="728663"/>
                </a:cubicBezTo>
                <a:cubicBezTo>
                  <a:pt x="3498424" y="735807"/>
                  <a:pt x="3497861" y="744769"/>
                  <a:pt x="3503186" y="750094"/>
                </a:cubicBezTo>
                <a:cubicBezTo>
                  <a:pt x="3553188" y="800096"/>
                  <a:pt x="3571923" y="788694"/>
                  <a:pt x="3646061" y="800100"/>
                </a:cubicBezTo>
                <a:cubicBezTo>
                  <a:pt x="3665111" y="814388"/>
                  <a:pt x="3687829" y="824785"/>
                  <a:pt x="3703211" y="842963"/>
                </a:cubicBezTo>
                <a:cubicBezTo>
                  <a:pt x="3757768" y="907439"/>
                  <a:pt x="3696821" y="1004254"/>
                  <a:pt x="3681780" y="1064419"/>
                </a:cubicBezTo>
                <a:cubicBezTo>
                  <a:pt x="3724643" y="1114425"/>
                  <a:pt x="3764592" y="1167084"/>
                  <a:pt x="3810368" y="1214438"/>
                </a:cubicBezTo>
                <a:cubicBezTo>
                  <a:pt x="3833890" y="1238771"/>
                  <a:pt x="3897378" y="1245954"/>
                  <a:pt x="3888949" y="1278731"/>
                </a:cubicBezTo>
                <a:cubicBezTo>
                  <a:pt x="3869496" y="1354381"/>
                  <a:pt x="3797510" y="1405685"/>
                  <a:pt x="3746074" y="1464469"/>
                </a:cubicBezTo>
                <a:cubicBezTo>
                  <a:pt x="3730393" y="1482390"/>
                  <a:pt x="3707974" y="1493044"/>
                  <a:pt x="3688924" y="1507331"/>
                </a:cubicBezTo>
                <a:cubicBezTo>
                  <a:pt x="3749885" y="1568293"/>
                  <a:pt x="3785806" y="1593940"/>
                  <a:pt x="3824655" y="1671638"/>
                </a:cubicBezTo>
                <a:cubicBezTo>
                  <a:pt x="3866014" y="1754355"/>
                  <a:pt x="3806661" y="1708146"/>
                  <a:pt x="3860374" y="1800225"/>
                </a:cubicBezTo>
                <a:cubicBezTo>
                  <a:pt x="3881737" y="1836847"/>
                  <a:pt x="3912761" y="1866900"/>
                  <a:pt x="3938955" y="1900238"/>
                </a:cubicBezTo>
                <a:cubicBezTo>
                  <a:pt x="3941336" y="1914525"/>
                  <a:pt x="3948147" y="1928761"/>
                  <a:pt x="3946099" y="1943100"/>
                </a:cubicBezTo>
                <a:cubicBezTo>
                  <a:pt x="3938477" y="1996455"/>
                  <a:pt x="3920866" y="2064794"/>
                  <a:pt x="3881805" y="2107406"/>
                </a:cubicBezTo>
                <a:cubicBezTo>
                  <a:pt x="3870202" y="2120064"/>
                  <a:pt x="3853230" y="2126456"/>
                  <a:pt x="3838943" y="2135981"/>
                </a:cubicBezTo>
                <a:cubicBezTo>
                  <a:pt x="3834180" y="2145506"/>
                  <a:pt x="3832836" y="2157738"/>
                  <a:pt x="3824655" y="2164556"/>
                </a:cubicBezTo>
                <a:cubicBezTo>
                  <a:pt x="3817112" y="2170841"/>
                  <a:pt x="3804862" y="2167309"/>
                  <a:pt x="3796080" y="2171700"/>
                </a:cubicBezTo>
                <a:cubicBezTo>
                  <a:pt x="3761737" y="2188871"/>
                  <a:pt x="3727588" y="2206923"/>
                  <a:pt x="3696068" y="2228850"/>
                </a:cubicBezTo>
                <a:cubicBezTo>
                  <a:pt x="3672529" y="2245225"/>
                  <a:pt x="3652050" y="2265724"/>
                  <a:pt x="3631774" y="2286000"/>
                </a:cubicBezTo>
                <a:cubicBezTo>
                  <a:pt x="3625703" y="2292071"/>
                  <a:pt x="3624991" y="2303261"/>
                  <a:pt x="3617486" y="2307431"/>
                </a:cubicBezTo>
                <a:cubicBezTo>
                  <a:pt x="3602332" y="2315850"/>
                  <a:pt x="3584149" y="2316956"/>
                  <a:pt x="3567480" y="2321719"/>
                </a:cubicBezTo>
                <a:cubicBezTo>
                  <a:pt x="3562718" y="2345531"/>
                  <a:pt x="3553699" y="2368877"/>
                  <a:pt x="3553193" y="2393156"/>
                </a:cubicBezTo>
                <a:cubicBezTo>
                  <a:pt x="3549793" y="2556357"/>
                  <a:pt x="3487105" y="2638202"/>
                  <a:pt x="3603199" y="2693194"/>
                </a:cubicBezTo>
                <a:cubicBezTo>
                  <a:pt x="3633173" y="2707392"/>
                  <a:pt x="3664267" y="2719491"/>
                  <a:pt x="3696068" y="2728913"/>
                </a:cubicBezTo>
                <a:cubicBezTo>
                  <a:pt x="3728757" y="2738599"/>
                  <a:pt x="3762743" y="2743200"/>
                  <a:pt x="3796080" y="2750344"/>
                </a:cubicBezTo>
                <a:cubicBezTo>
                  <a:pt x="3762392" y="2800875"/>
                  <a:pt x="3750269" y="2826568"/>
                  <a:pt x="3688924" y="2864644"/>
                </a:cubicBezTo>
                <a:cubicBezTo>
                  <a:pt x="3649071" y="2889380"/>
                  <a:pt x="3604148" y="2905042"/>
                  <a:pt x="3560336" y="2921794"/>
                </a:cubicBezTo>
                <a:cubicBezTo>
                  <a:pt x="3464356" y="2958492"/>
                  <a:pt x="3452048" y="2956511"/>
                  <a:pt x="3360311" y="2971800"/>
                </a:cubicBezTo>
                <a:cubicBezTo>
                  <a:pt x="3343642" y="2981325"/>
                  <a:pt x="3324457" y="2987402"/>
                  <a:pt x="3310305" y="3000375"/>
                </a:cubicBezTo>
                <a:cubicBezTo>
                  <a:pt x="3264465" y="3042395"/>
                  <a:pt x="3278315" y="3053481"/>
                  <a:pt x="3260299" y="3107531"/>
                </a:cubicBezTo>
                <a:cubicBezTo>
                  <a:pt x="3246213" y="3149789"/>
                  <a:pt x="3209400" y="3216900"/>
                  <a:pt x="3181718" y="3243263"/>
                </a:cubicBezTo>
                <a:cubicBezTo>
                  <a:pt x="3155397" y="3268331"/>
                  <a:pt x="3118802" y="3279821"/>
                  <a:pt x="3088849" y="3300413"/>
                </a:cubicBezTo>
                <a:cubicBezTo>
                  <a:pt x="3080524" y="3306136"/>
                  <a:pt x="3074562" y="3314700"/>
                  <a:pt x="3067418" y="3321844"/>
                </a:cubicBezTo>
                <a:cubicBezTo>
                  <a:pt x="3157905" y="3355181"/>
                  <a:pt x="3246460" y="3394327"/>
                  <a:pt x="3338880" y="3421856"/>
                </a:cubicBezTo>
                <a:cubicBezTo>
                  <a:pt x="3794062" y="3557442"/>
                  <a:pt x="3625191" y="3436566"/>
                  <a:pt x="3767505" y="3543300"/>
                </a:cubicBezTo>
                <a:cubicBezTo>
                  <a:pt x="3748455" y="3555206"/>
                  <a:pt x="3719204" y="3558371"/>
                  <a:pt x="3710355" y="3579019"/>
                </a:cubicBezTo>
                <a:cubicBezTo>
                  <a:pt x="3705304" y="3590806"/>
                  <a:pt x="3737590" y="3602922"/>
                  <a:pt x="3746074" y="3593306"/>
                </a:cubicBezTo>
                <a:cubicBezTo>
                  <a:pt x="3779901" y="3554969"/>
                  <a:pt x="3792681" y="3502268"/>
                  <a:pt x="3817511" y="3457575"/>
                </a:cubicBezTo>
                <a:cubicBezTo>
                  <a:pt x="3828421" y="3437937"/>
                  <a:pt x="3841324" y="3419475"/>
                  <a:pt x="3853230" y="3400425"/>
                </a:cubicBezTo>
                <a:cubicBezTo>
                  <a:pt x="3857993" y="3414713"/>
                  <a:pt x="3859929" y="3430279"/>
                  <a:pt x="3867518" y="3443288"/>
                </a:cubicBezTo>
                <a:cubicBezTo>
                  <a:pt x="3876889" y="3459352"/>
                  <a:pt x="3895371" y="3469297"/>
                  <a:pt x="3903236" y="3486150"/>
                </a:cubicBezTo>
                <a:cubicBezTo>
                  <a:pt x="3912520" y="3506044"/>
                  <a:pt x="3912761" y="3529013"/>
                  <a:pt x="3917524" y="3550444"/>
                </a:cubicBezTo>
                <a:cubicBezTo>
                  <a:pt x="3915143" y="3576638"/>
                  <a:pt x="3917157" y="3603611"/>
                  <a:pt x="3910380" y="3629025"/>
                </a:cubicBezTo>
                <a:cubicBezTo>
                  <a:pt x="3907312" y="3640529"/>
                  <a:pt x="3882345" y="3647693"/>
                  <a:pt x="3888949" y="3657600"/>
                </a:cubicBezTo>
                <a:cubicBezTo>
                  <a:pt x="3916051" y="3698253"/>
                  <a:pt x="3965720" y="3719351"/>
                  <a:pt x="3996105" y="3757613"/>
                </a:cubicBezTo>
                <a:cubicBezTo>
                  <a:pt x="4084293" y="3868665"/>
                  <a:pt x="4079253" y="3907730"/>
                  <a:pt x="4131836" y="4029075"/>
                </a:cubicBezTo>
                <a:cubicBezTo>
                  <a:pt x="4154898" y="4082295"/>
                  <a:pt x="4175907" y="4116913"/>
                  <a:pt x="4203274" y="4164806"/>
                </a:cubicBezTo>
                <a:cubicBezTo>
                  <a:pt x="4191368" y="4183856"/>
                  <a:pt x="4181937" y="4204698"/>
                  <a:pt x="4167555" y="4221956"/>
                </a:cubicBezTo>
                <a:cubicBezTo>
                  <a:pt x="4157794" y="4233669"/>
                  <a:pt x="4116669" y="4248962"/>
                  <a:pt x="4131836" y="4250531"/>
                </a:cubicBezTo>
                <a:cubicBezTo>
                  <a:pt x="4212404" y="4258866"/>
                  <a:pt x="4293761" y="4245769"/>
                  <a:pt x="4374724" y="4243388"/>
                </a:cubicBezTo>
                <a:cubicBezTo>
                  <a:pt x="4512995" y="4257214"/>
                  <a:pt x="4516114" y="4239226"/>
                  <a:pt x="4267568" y="4421981"/>
                </a:cubicBezTo>
                <a:cubicBezTo>
                  <a:pt x="4171167" y="4492865"/>
                  <a:pt x="4062694" y="4545664"/>
                  <a:pt x="3960386" y="4607719"/>
                </a:cubicBezTo>
                <a:cubicBezTo>
                  <a:pt x="3818830" y="4693581"/>
                  <a:pt x="3869315" y="4655037"/>
                  <a:pt x="3788936" y="4722019"/>
                </a:cubicBezTo>
                <a:cubicBezTo>
                  <a:pt x="3739948" y="4656700"/>
                  <a:pt x="3803704" y="4733833"/>
                  <a:pt x="3717499" y="4664869"/>
                </a:cubicBezTo>
                <a:cubicBezTo>
                  <a:pt x="3708202" y="4657431"/>
                  <a:pt x="3704487" y="4644713"/>
                  <a:pt x="3696068" y="4636294"/>
                </a:cubicBezTo>
                <a:cubicBezTo>
                  <a:pt x="3650550" y="4590776"/>
                  <a:pt x="3658137" y="4598261"/>
                  <a:pt x="3610343" y="4579144"/>
                </a:cubicBezTo>
                <a:cubicBezTo>
                  <a:pt x="3581768" y="4583906"/>
                  <a:pt x="3553587" y="4593431"/>
                  <a:pt x="3524618" y="4593431"/>
                </a:cubicBezTo>
                <a:cubicBezTo>
                  <a:pt x="3297239" y="4593431"/>
                  <a:pt x="3454830" y="4560873"/>
                  <a:pt x="3324593" y="4593431"/>
                </a:cubicBezTo>
                <a:cubicBezTo>
                  <a:pt x="3297986" y="4615604"/>
                  <a:pt x="3286655" y="4627624"/>
                  <a:pt x="3260299" y="4643438"/>
                </a:cubicBezTo>
                <a:cubicBezTo>
                  <a:pt x="3231932" y="4660458"/>
                  <a:pt x="3200888" y="4673395"/>
                  <a:pt x="3174574" y="4693444"/>
                </a:cubicBezTo>
                <a:cubicBezTo>
                  <a:pt x="3150466" y="4711812"/>
                  <a:pt x="3131711" y="4736307"/>
                  <a:pt x="3110280" y="4757738"/>
                </a:cubicBezTo>
                <a:cubicBezTo>
                  <a:pt x="3119805" y="4769644"/>
                  <a:pt x="3126338" y="4784749"/>
                  <a:pt x="3138855" y="4793456"/>
                </a:cubicBezTo>
                <a:cubicBezTo>
                  <a:pt x="3181771" y="4823311"/>
                  <a:pt x="3274586" y="4872038"/>
                  <a:pt x="3274586" y="4872038"/>
                </a:cubicBezTo>
                <a:cubicBezTo>
                  <a:pt x="3280323" y="4906458"/>
                  <a:pt x="3283319" y="4941385"/>
                  <a:pt x="3303161" y="4972050"/>
                </a:cubicBezTo>
                <a:cubicBezTo>
                  <a:pt x="3318738" y="4996124"/>
                  <a:pt x="3342345" y="5013996"/>
                  <a:pt x="3360311" y="5036344"/>
                </a:cubicBezTo>
                <a:cubicBezTo>
                  <a:pt x="3440003" y="5135473"/>
                  <a:pt x="3596055" y="5336381"/>
                  <a:pt x="3596055" y="5336381"/>
                </a:cubicBezTo>
                <a:cubicBezTo>
                  <a:pt x="3631774" y="5326856"/>
                  <a:pt x="3666747" y="5313883"/>
                  <a:pt x="3703211" y="5307806"/>
                </a:cubicBezTo>
                <a:cubicBezTo>
                  <a:pt x="3881315" y="5278122"/>
                  <a:pt x="3837315" y="5266781"/>
                  <a:pt x="3917524" y="5293519"/>
                </a:cubicBezTo>
                <a:cubicBezTo>
                  <a:pt x="3898474" y="5317331"/>
                  <a:pt x="3855850" y="5334799"/>
                  <a:pt x="3860374" y="5364956"/>
                </a:cubicBezTo>
                <a:cubicBezTo>
                  <a:pt x="3865625" y="5399964"/>
                  <a:pt x="3916841" y="5408751"/>
                  <a:pt x="3938955" y="5436394"/>
                </a:cubicBezTo>
                <a:cubicBezTo>
                  <a:pt x="3955586" y="5457183"/>
                  <a:pt x="3962768" y="5484019"/>
                  <a:pt x="3974674" y="5507831"/>
                </a:cubicBezTo>
                <a:cubicBezTo>
                  <a:pt x="3965149" y="5576887"/>
                  <a:pt x="3959976" y="5646685"/>
                  <a:pt x="3946099" y="5715000"/>
                </a:cubicBezTo>
                <a:cubicBezTo>
                  <a:pt x="3928969" y="5799333"/>
                  <a:pt x="3880241" y="5878990"/>
                  <a:pt x="3881805" y="5965031"/>
                </a:cubicBezTo>
                <a:cubicBezTo>
                  <a:pt x="3882773" y="6018269"/>
                  <a:pt x="3905851" y="6083632"/>
                  <a:pt x="3953243" y="6107906"/>
                </a:cubicBezTo>
                <a:cubicBezTo>
                  <a:pt x="4018979" y="6141576"/>
                  <a:pt x="4100880" y="6112669"/>
                  <a:pt x="4174699" y="6115050"/>
                </a:cubicBezTo>
                <a:cubicBezTo>
                  <a:pt x="4258043" y="6126956"/>
                  <a:pt x="4343456" y="6128803"/>
                  <a:pt x="4424730" y="6150769"/>
                </a:cubicBezTo>
                <a:cubicBezTo>
                  <a:pt x="4436409" y="6153925"/>
                  <a:pt x="4440698" y="6205957"/>
                  <a:pt x="4446161" y="6215063"/>
                </a:cubicBezTo>
                <a:cubicBezTo>
                  <a:pt x="4462825" y="6242836"/>
                  <a:pt x="4484261" y="6267450"/>
                  <a:pt x="4503311" y="6293644"/>
                </a:cubicBezTo>
                <a:cubicBezTo>
                  <a:pt x="4489024" y="6312694"/>
                  <a:pt x="4479323" y="6336275"/>
                  <a:pt x="4460449" y="6350794"/>
                </a:cubicBezTo>
                <a:cubicBezTo>
                  <a:pt x="4446708" y="6361364"/>
                  <a:pt x="4418196" y="6349576"/>
                  <a:pt x="4410443" y="6365081"/>
                </a:cubicBezTo>
                <a:cubicBezTo>
                  <a:pt x="4393271" y="6399424"/>
                  <a:pt x="4400918" y="6441281"/>
                  <a:pt x="4396155" y="6479381"/>
                </a:cubicBezTo>
                <a:cubicBezTo>
                  <a:pt x="4401604" y="6593798"/>
                  <a:pt x="4371798" y="6622509"/>
                  <a:pt x="4453305" y="6686550"/>
                </a:cubicBezTo>
                <a:cubicBezTo>
                  <a:pt x="4467565" y="6697754"/>
                  <a:pt x="4486642" y="6700837"/>
                  <a:pt x="4503311" y="6707981"/>
                </a:cubicBezTo>
                <a:cubicBezTo>
                  <a:pt x="4409824" y="6754727"/>
                  <a:pt x="4475906" y="6725381"/>
                  <a:pt x="4296143" y="6772275"/>
                </a:cubicBezTo>
                <a:lnTo>
                  <a:pt x="4296143" y="6772275"/>
                </a:lnTo>
                <a:lnTo>
                  <a:pt x="4210418" y="6807994"/>
                </a:lnTo>
                <a:cubicBezTo>
                  <a:pt x="4193749" y="6822281"/>
                  <a:pt x="4178973" y="6839133"/>
                  <a:pt x="4160411" y="6850856"/>
                </a:cubicBezTo>
                <a:cubicBezTo>
                  <a:pt x="4127396" y="6871708"/>
                  <a:pt x="4086783" y="6894084"/>
                  <a:pt x="4046111" y="6900863"/>
                </a:cubicBezTo>
                <a:cubicBezTo>
                  <a:pt x="4041413" y="6901646"/>
                  <a:pt x="4036586" y="6900863"/>
                  <a:pt x="4031824" y="6900863"/>
                </a:cubicBezTo>
                <a:lnTo>
                  <a:pt x="2749" y="6893719"/>
                </a:lnTo>
                <a:cubicBezTo>
                  <a:pt x="368" y="4605338"/>
                  <a:pt x="-2014" y="2316956"/>
                  <a:pt x="2749" y="2143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FFFF00"/>
              </a:highlight>
            </a:endParaRP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261ED01B-1CC2-D518-88DA-A416F152A8E0}"/>
              </a:ext>
            </a:extLst>
          </p:cNvPr>
          <p:cNvGrpSpPr/>
          <p:nvPr/>
        </p:nvGrpSpPr>
        <p:grpSpPr>
          <a:xfrm>
            <a:off x="0" y="3001950"/>
            <a:ext cx="7763334" cy="2982042"/>
            <a:chOff x="-436797" y="3093668"/>
            <a:chExt cx="7763334" cy="2982042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C78CB6A4-7D9C-EB2A-47A5-A05E26A51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436797" y="3093668"/>
              <a:ext cx="3705495" cy="2982042"/>
            </a:xfrm>
            <a:prstGeom prst="rect">
              <a:avLst/>
            </a:prstGeom>
          </p:spPr>
        </p:pic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EE76AC8C-0CCD-F75C-35F4-364B8A122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21041" y="3093668"/>
              <a:ext cx="3705496" cy="294675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4A8E87D-AB59-14EF-A531-70EF4E2B6F28}"/>
              </a:ext>
            </a:extLst>
          </p:cNvPr>
          <p:cNvSpPr txBox="1"/>
          <p:nvPr/>
        </p:nvSpPr>
        <p:spPr>
          <a:xfrm>
            <a:off x="369884" y="200737"/>
            <a:ext cx="101530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800" b="1" dirty="0">
                <a:ea typeface="ADLaM Display" panose="02010000000000000000" pitchFamily="2" charset="0"/>
                <a:cs typeface="ADLaM Display" panose="02010000000000000000" pitchFamily="2" charset="0"/>
              </a:rPr>
              <a:t>Распределение категориальных переменных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676FBB-8799-FFED-EEB2-04F7AF787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5677" y="3001950"/>
            <a:ext cx="3969534" cy="248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670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лилиния: фигура 2">
            <a:extLst>
              <a:ext uri="{FF2B5EF4-FFF2-40B4-BE49-F238E27FC236}">
                <a16:creationId xmlns:a16="http://schemas.microsoft.com/office/drawing/2014/main" id="{4BDE8F1F-7DAE-5E9E-A27C-1324E7DC284D}"/>
              </a:ext>
            </a:extLst>
          </p:cNvPr>
          <p:cNvSpPr/>
          <p:nvPr/>
        </p:nvSpPr>
        <p:spPr>
          <a:xfrm>
            <a:off x="1" y="0"/>
            <a:ext cx="3512714" cy="6852862"/>
          </a:xfrm>
          <a:custGeom>
            <a:avLst/>
            <a:gdLst>
              <a:gd name="connsiteX0" fmla="*/ 2749 w 4503311"/>
              <a:gd name="connsiteY0" fmla="*/ 21431 h 6901211"/>
              <a:gd name="connsiteX1" fmla="*/ 3624630 w 4503311"/>
              <a:gd name="connsiteY1" fmla="*/ 0 h 6901211"/>
              <a:gd name="connsiteX2" fmla="*/ 3631774 w 4503311"/>
              <a:gd name="connsiteY2" fmla="*/ 100013 h 6901211"/>
              <a:gd name="connsiteX3" fmla="*/ 3717499 w 4503311"/>
              <a:gd name="connsiteY3" fmla="*/ 135731 h 6901211"/>
              <a:gd name="connsiteX4" fmla="*/ 3738930 w 4503311"/>
              <a:gd name="connsiteY4" fmla="*/ 157163 h 6901211"/>
              <a:gd name="connsiteX5" fmla="*/ 3774649 w 4503311"/>
              <a:gd name="connsiteY5" fmla="*/ 178594 h 6901211"/>
              <a:gd name="connsiteX6" fmla="*/ 3796080 w 4503311"/>
              <a:gd name="connsiteY6" fmla="*/ 228600 h 6901211"/>
              <a:gd name="connsiteX7" fmla="*/ 3796080 w 4503311"/>
              <a:gd name="connsiteY7" fmla="*/ 371475 h 6901211"/>
              <a:gd name="connsiteX8" fmla="*/ 3746074 w 4503311"/>
              <a:gd name="connsiteY8" fmla="*/ 414338 h 6901211"/>
              <a:gd name="connsiteX9" fmla="*/ 3696068 w 4503311"/>
              <a:gd name="connsiteY9" fmla="*/ 471488 h 6901211"/>
              <a:gd name="connsiteX10" fmla="*/ 3610343 w 4503311"/>
              <a:gd name="connsiteY10" fmla="*/ 528638 h 6901211"/>
              <a:gd name="connsiteX11" fmla="*/ 3588911 w 4503311"/>
              <a:gd name="connsiteY11" fmla="*/ 592931 h 6901211"/>
              <a:gd name="connsiteX12" fmla="*/ 3553193 w 4503311"/>
              <a:gd name="connsiteY12" fmla="*/ 628650 h 6901211"/>
              <a:gd name="connsiteX13" fmla="*/ 3538905 w 4503311"/>
              <a:gd name="connsiteY13" fmla="*/ 657225 h 6901211"/>
              <a:gd name="connsiteX14" fmla="*/ 3496043 w 4503311"/>
              <a:gd name="connsiteY14" fmla="*/ 728663 h 6901211"/>
              <a:gd name="connsiteX15" fmla="*/ 3503186 w 4503311"/>
              <a:gd name="connsiteY15" fmla="*/ 750094 h 6901211"/>
              <a:gd name="connsiteX16" fmla="*/ 3646061 w 4503311"/>
              <a:gd name="connsiteY16" fmla="*/ 800100 h 6901211"/>
              <a:gd name="connsiteX17" fmla="*/ 3703211 w 4503311"/>
              <a:gd name="connsiteY17" fmla="*/ 842963 h 6901211"/>
              <a:gd name="connsiteX18" fmla="*/ 3681780 w 4503311"/>
              <a:gd name="connsiteY18" fmla="*/ 1064419 h 6901211"/>
              <a:gd name="connsiteX19" fmla="*/ 3810368 w 4503311"/>
              <a:gd name="connsiteY19" fmla="*/ 1214438 h 6901211"/>
              <a:gd name="connsiteX20" fmla="*/ 3888949 w 4503311"/>
              <a:gd name="connsiteY20" fmla="*/ 1278731 h 6901211"/>
              <a:gd name="connsiteX21" fmla="*/ 3746074 w 4503311"/>
              <a:gd name="connsiteY21" fmla="*/ 1464469 h 6901211"/>
              <a:gd name="connsiteX22" fmla="*/ 3688924 w 4503311"/>
              <a:gd name="connsiteY22" fmla="*/ 1507331 h 6901211"/>
              <a:gd name="connsiteX23" fmla="*/ 3824655 w 4503311"/>
              <a:gd name="connsiteY23" fmla="*/ 1671638 h 6901211"/>
              <a:gd name="connsiteX24" fmla="*/ 3860374 w 4503311"/>
              <a:gd name="connsiteY24" fmla="*/ 1800225 h 6901211"/>
              <a:gd name="connsiteX25" fmla="*/ 3938955 w 4503311"/>
              <a:gd name="connsiteY25" fmla="*/ 1900238 h 6901211"/>
              <a:gd name="connsiteX26" fmla="*/ 3946099 w 4503311"/>
              <a:gd name="connsiteY26" fmla="*/ 1943100 h 6901211"/>
              <a:gd name="connsiteX27" fmla="*/ 3881805 w 4503311"/>
              <a:gd name="connsiteY27" fmla="*/ 2107406 h 6901211"/>
              <a:gd name="connsiteX28" fmla="*/ 3838943 w 4503311"/>
              <a:gd name="connsiteY28" fmla="*/ 2135981 h 6901211"/>
              <a:gd name="connsiteX29" fmla="*/ 3824655 w 4503311"/>
              <a:gd name="connsiteY29" fmla="*/ 2164556 h 6901211"/>
              <a:gd name="connsiteX30" fmla="*/ 3796080 w 4503311"/>
              <a:gd name="connsiteY30" fmla="*/ 2171700 h 6901211"/>
              <a:gd name="connsiteX31" fmla="*/ 3696068 w 4503311"/>
              <a:gd name="connsiteY31" fmla="*/ 2228850 h 6901211"/>
              <a:gd name="connsiteX32" fmla="*/ 3631774 w 4503311"/>
              <a:gd name="connsiteY32" fmla="*/ 2286000 h 6901211"/>
              <a:gd name="connsiteX33" fmla="*/ 3617486 w 4503311"/>
              <a:gd name="connsiteY33" fmla="*/ 2307431 h 6901211"/>
              <a:gd name="connsiteX34" fmla="*/ 3567480 w 4503311"/>
              <a:gd name="connsiteY34" fmla="*/ 2321719 h 6901211"/>
              <a:gd name="connsiteX35" fmla="*/ 3553193 w 4503311"/>
              <a:gd name="connsiteY35" fmla="*/ 2393156 h 6901211"/>
              <a:gd name="connsiteX36" fmla="*/ 3603199 w 4503311"/>
              <a:gd name="connsiteY36" fmla="*/ 2693194 h 6901211"/>
              <a:gd name="connsiteX37" fmla="*/ 3696068 w 4503311"/>
              <a:gd name="connsiteY37" fmla="*/ 2728913 h 6901211"/>
              <a:gd name="connsiteX38" fmla="*/ 3796080 w 4503311"/>
              <a:gd name="connsiteY38" fmla="*/ 2750344 h 6901211"/>
              <a:gd name="connsiteX39" fmla="*/ 3688924 w 4503311"/>
              <a:gd name="connsiteY39" fmla="*/ 2864644 h 6901211"/>
              <a:gd name="connsiteX40" fmla="*/ 3560336 w 4503311"/>
              <a:gd name="connsiteY40" fmla="*/ 2921794 h 6901211"/>
              <a:gd name="connsiteX41" fmla="*/ 3360311 w 4503311"/>
              <a:gd name="connsiteY41" fmla="*/ 2971800 h 6901211"/>
              <a:gd name="connsiteX42" fmla="*/ 3310305 w 4503311"/>
              <a:gd name="connsiteY42" fmla="*/ 3000375 h 6901211"/>
              <a:gd name="connsiteX43" fmla="*/ 3260299 w 4503311"/>
              <a:gd name="connsiteY43" fmla="*/ 3107531 h 6901211"/>
              <a:gd name="connsiteX44" fmla="*/ 3181718 w 4503311"/>
              <a:gd name="connsiteY44" fmla="*/ 3243263 h 6901211"/>
              <a:gd name="connsiteX45" fmla="*/ 3088849 w 4503311"/>
              <a:gd name="connsiteY45" fmla="*/ 3300413 h 6901211"/>
              <a:gd name="connsiteX46" fmla="*/ 3067418 w 4503311"/>
              <a:gd name="connsiteY46" fmla="*/ 3321844 h 6901211"/>
              <a:gd name="connsiteX47" fmla="*/ 3338880 w 4503311"/>
              <a:gd name="connsiteY47" fmla="*/ 3421856 h 6901211"/>
              <a:gd name="connsiteX48" fmla="*/ 3767505 w 4503311"/>
              <a:gd name="connsiteY48" fmla="*/ 3543300 h 6901211"/>
              <a:gd name="connsiteX49" fmla="*/ 3710355 w 4503311"/>
              <a:gd name="connsiteY49" fmla="*/ 3579019 h 6901211"/>
              <a:gd name="connsiteX50" fmla="*/ 3746074 w 4503311"/>
              <a:gd name="connsiteY50" fmla="*/ 3593306 h 6901211"/>
              <a:gd name="connsiteX51" fmla="*/ 3817511 w 4503311"/>
              <a:gd name="connsiteY51" fmla="*/ 3457575 h 6901211"/>
              <a:gd name="connsiteX52" fmla="*/ 3853230 w 4503311"/>
              <a:gd name="connsiteY52" fmla="*/ 3400425 h 6901211"/>
              <a:gd name="connsiteX53" fmla="*/ 3867518 w 4503311"/>
              <a:gd name="connsiteY53" fmla="*/ 3443288 h 6901211"/>
              <a:gd name="connsiteX54" fmla="*/ 3903236 w 4503311"/>
              <a:gd name="connsiteY54" fmla="*/ 3486150 h 6901211"/>
              <a:gd name="connsiteX55" fmla="*/ 3917524 w 4503311"/>
              <a:gd name="connsiteY55" fmla="*/ 3550444 h 6901211"/>
              <a:gd name="connsiteX56" fmla="*/ 3910380 w 4503311"/>
              <a:gd name="connsiteY56" fmla="*/ 3629025 h 6901211"/>
              <a:gd name="connsiteX57" fmla="*/ 3888949 w 4503311"/>
              <a:gd name="connsiteY57" fmla="*/ 3657600 h 6901211"/>
              <a:gd name="connsiteX58" fmla="*/ 3996105 w 4503311"/>
              <a:gd name="connsiteY58" fmla="*/ 3757613 h 6901211"/>
              <a:gd name="connsiteX59" fmla="*/ 4131836 w 4503311"/>
              <a:gd name="connsiteY59" fmla="*/ 4029075 h 6901211"/>
              <a:gd name="connsiteX60" fmla="*/ 4203274 w 4503311"/>
              <a:gd name="connsiteY60" fmla="*/ 4164806 h 6901211"/>
              <a:gd name="connsiteX61" fmla="*/ 4167555 w 4503311"/>
              <a:gd name="connsiteY61" fmla="*/ 4221956 h 6901211"/>
              <a:gd name="connsiteX62" fmla="*/ 4131836 w 4503311"/>
              <a:gd name="connsiteY62" fmla="*/ 4250531 h 6901211"/>
              <a:gd name="connsiteX63" fmla="*/ 4374724 w 4503311"/>
              <a:gd name="connsiteY63" fmla="*/ 4243388 h 6901211"/>
              <a:gd name="connsiteX64" fmla="*/ 4267568 w 4503311"/>
              <a:gd name="connsiteY64" fmla="*/ 4421981 h 6901211"/>
              <a:gd name="connsiteX65" fmla="*/ 3960386 w 4503311"/>
              <a:gd name="connsiteY65" fmla="*/ 4607719 h 6901211"/>
              <a:gd name="connsiteX66" fmla="*/ 3788936 w 4503311"/>
              <a:gd name="connsiteY66" fmla="*/ 4722019 h 6901211"/>
              <a:gd name="connsiteX67" fmla="*/ 3717499 w 4503311"/>
              <a:gd name="connsiteY67" fmla="*/ 4664869 h 6901211"/>
              <a:gd name="connsiteX68" fmla="*/ 3696068 w 4503311"/>
              <a:gd name="connsiteY68" fmla="*/ 4636294 h 6901211"/>
              <a:gd name="connsiteX69" fmla="*/ 3610343 w 4503311"/>
              <a:gd name="connsiteY69" fmla="*/ 4579144 h 6901211"/>
              <a:gd name="connsiteX70" fmla="*/ 3524618 w 4503311"/>
              <a:gd name="connsiteY70" fmla="*/ 4593431 h 6901211"/>
              <a:gd name="connsiteX71" fmla="*/ 3324593 w 4503311"/>
              <a:gd name="connsiteY71" fmla="*/ 4593431 h 6901211"/>
              <a:gd name="connsiteX72" fmla="*/ 3260299 w 4503311"/>
              <a:gd name="connsiteY72" fmla="*/ 4643438 h 6901211"/>
              <a:gd name="connsiteX73" fmla="*/ 3174574 w 4503311"/>
              <a:gd name="connsiteY73" fmla="*/ 4693444 h 6901211"/>
              <a:gd name="connsiteX74" fmla="*/ 3110280 w 4503311"/>
              <a:gd name="connsiteY74" fmla="*/ 4757738 h 6901211"/>
              <a:gd name="connsiteX75" fmla="*/ 3138855 w 4503311"/>
              <a:gd name="connsiteY75" fmla="*/ 4793456 h 6901211"/>
              <a:gd name="connsiteX76" fmla="*/ 3274586 w 4503311"/>
              <a:gd name="connsiteY76" fmla="*/ 4872038 h 6901211"/>
              <a:gd name="connsiteX77" fmla="*/ 3303161 w 4503311"/>
              <a:gd name="connsiteY77" fmla="*/ 4972050 h 6901211"/>
              <a:gd name="connsiteX78" fmla="*/ 3360311 w 4503311"/>
              <a:gd name="connsiteY78" fmla="*/ 5036344 h 6901211"/>
              <a:gd name="connsiteX79" fmla="*/ 3596055 w 4503311"/>
              <a:gd name="connsiteY79" fmla="*/ 5336381 h 6901211"/>
              <a:gd name="connsiteX80" fmla="*/ 3703211 w 4503311"/>
              <a:gd name="connsiteY80" fmla="*/ 5307806 h 6901211"/>
              <a:gd name="connsiteX81" fmla="*/ 3917524 w 4503311"/>
              <a:gd name="connsiteY81" fmla="*/ 5293519 h 6901211"/>
              <a:gd name="connsiteX82" fmla="*/ 3860374 w 4503311"/>
              <a:gd name="connsiteY82" fmla="*/ 5364956 h 6901211"/>
              <a:gd name="connsiteX83" fmla="*/ 3938955 w 4503311"/>
              <a:gd name="connsiteY83" fmla="*/ 5436394 h 6901211"/>
              <a:gd name="connsiteX84" fmla="*/ 3974674 w 4503311"/>
              <a:gd name="connsiteY84" fmla="*/ 5507831 h 6901211"/>
              <a:gd name="connsiteX85" fmla="*/ 3946099 w 4503311"/>
              <a:gd name="connsiteY85" fmla="*/ 5715000 h 6901211"/>
              <a:gd name="connsiteX86" fmla="*/ 3881805 w 4503311"/>
              <a:gd name="connsiteY86" fmla="*/ 5965031 h 6901211"/>
              <a:gd name="connsiteX87" fmla="*/ 3953243 w 4503311"/>
              <a:gd name="connsiteY87" fmla="*/ 6107906 h 6901211"/>
              <a:gd name="connsiteX88" fmla="*/ 4174699 w 4503311"/>
              <a:gd name="connsiteY88" fmla="*/ 6115050 h 6901211"/>
              <a:gd name="connsiteX89" fmla="*/ 4424730 w 4503311"/>
              <a:gd name="connsiteY89" fmla="*/ 6150769 h 6901211"/>
              <a:gd name="connsiteX90" fmla="*/ 4446161 w 4503311"/>
              <a:gd name="connsiteY90" fmla="*/ 6215063 h 6901211"/>
              <a:gd name="connsiteX91" fmla="*/ 4503311 w 4503311"/>
              <a:gd name="connsiteY91" fmla="*/ 6293644 h 6901211"/>
              <a:gd name="connsiteX92" fmla="*/ 4460449 w 4503311"/>
              <a:gd name="connsiteY92" fmla="*/ 6350794 h 6901211"/>
              <a:gd name="connsiteX93" fmla="*/ 4410443 w 4503311"/>
              <a:gd name="connsiteY93" fmla="*/ 6365081 h 6901211"/>
              <a:gd name="connsiteX94" fmla="*/ 4396155 w 4503311"/>
              <a:gd name="connsiteY94" fmla="*/ 6479381 h 6901211"/>
              <a:gd name="connsiteX95" fmla="*/ 4453305 w 4503311"/>
              <a:gd name="connsiteY95" fmla="*/ 6686550 h 6901211"/>
              <a:gd name="connsiteX96" fmla="*/ 4503311 w 4503311"/>
              <a:gd name="connsiteY96" fmla="*/ 6707981 h 6901211"/>
              <a:gd name="connsiteX97" fmla="*/ 4296143 w 4503311"/>
              <a:gd name="connsiteY97" fmla="*/ 6772275 h 6901211"/>
              <a:gd name="connsiteX98" fmla="*/ 4296143 w 4503311"/>
              <a:gd name="connsiteY98" fmla="*/ 6772275 h 6901211"/>
              <a:gd name="connsiteX99" fmla="*/ 4210418 w 4503311"/>
              <a:gd name="connsiteY99" fmla="*/ 6807994 h 6901211"/>
              <a:gd name="connsiteX100" fmla="*/ 4160411 w 4503311"/>
              <a:gd name="connsiteY100" fmla="*/ 6850856 h 6901211"/>
              <a:gd name="connsiteX101" fmla="*/ 4046111 w 4503311"/>
              <a:gd name="connsiteY101" fmla="*/ 6900863 h 6901211"/>
              <a:gd name="connsiteX102" fmla="*/ 4031824 w 4503311"/>
              <a:gd name="connsiteY102" fmla="*/ 6900863 h 6901211"/>
              <a:gd name="connsiteX103" fmla="*/ 2749 w 4503311"/>
              <a:gd name="connsiteY103" fmla="*/ 6893719 h 6901211"/>
              <a:gd name="connsiteX104" fmla="*/ 2749 w 4503311"/>
              <a:gd name="connsiteY104" fmla="*/ 21431 h 6901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503311" h="6901211">
                <a:moveTo>
                  <a:pt x="2749" y="21431"/>
                </a:moveTo>
                <a:lnTo>
                  <a:pt x="3624630" y="0"/>
                </a:lnTo>
                <a:lnTo>
                  <a:pt x="3631774" y="100013"/>
                </a:lnTo>
                <a:cubicBezTo>
                  <a:pt x="3660349" y="111919"/>
                  <a:pt x="3690185" y="121163"/>
                  <a:pt x="3717499" y="135731"/>
                </a:cubicBezTo>
                <a:cubicBezTo>
                  <a:pt x="3726413" y="140485"/>
                  <a:pt x="3730848" y="151101"/>
                  <a:pt x="3738930" y="157163"/>
                </a:cubicBezTo>
                <a:cubicBezTo>
                  <a:pt x="3750038" y="165494"/>
                  <a:pt x="3762743" y="171450"/>
                  <a:pt x="3774649" y="178594"/>
                </a:cubicBezTo>
                <a:cubicBezTo>
                  <a:pt x="3781793" y="195263"/>
                  <a:pt x="3790345" y="211396"/>
                  <a:pt x="3796080" y="228600"/>
                </a:cubicBezTo>
                <a:cubicBezTo>
                  <a:pt x="3809347" y="268402"/>
                  <a:pt x="3806677" y="343657"/>
                  <a:pt x="3796080" y="371475"/>
                </a:cubicBezTo>
                <a:cubicBezTo>
                  <a:pt x="3788264" y="391991"/>
                  <a:pt x="3761598" y="398814"/>
                  <a:pt x="3746074" y="414338"/>
                </a:cubicBezTo>
                <a:cubicBezTo>
                  <a:pt x="3728175" y="432237"/>
                  <a:pt x="3715430" y="455183"/>
                  <a:pt x="3696068" y="471488"/>
                </a:cubicBezTo>
                <a:cubicBezTo>
                  <a:pt x="3669799" y="493609"/>
                  <a:pt x="3610343" y="528638"/>
                  <a:pt x="3610343" y="528638"/>
                </a:cubicBezTo>
                <a:cubicBezTo>
                  <a:pt x="3605810" y="546770"/>
                  <a:pt x="3599373" y="577985"/>
                  <a:pt x="3588911" y="592931"/>
                </a:cubicBezTo>
                <a:cubicBezTo>
                  <a:pt x="3579255" y="606725"/>
                  <a:pt x="3563530" y="615359"/>
                  <a:pt x="3553193" y="628650"/>
                </a:cubicBezTo>
                <a:cubicBezTo>
                  <a:pt x="3546655" y="637056"/>
                  <a:pt x="3544189" y="647979"/>
                  <a:pt x="3538905" y="657225"/>
                </a:cubicBezTo>
                <a:cubicBezTo>
                  <a:pt x="3525127" y="681336"/>
                  <a:pt x="3496043" y="728663"/>
                  <a:pt x="3496043" y="728663"/>
                </a:cubicBezTo>
                <a:cubicBezTo>
                  <a:pt x="3498424" y="735807"/>
                  <a:pt x="3497861" y="744769"/>
                  <a:pt x="3503186" y="750094"/>
                </a:cubicBezTo>
                <a:cubicBezTo>
                  <a:pt x="3553188" y="800096"/>
                  <a:pt x="3571923" y="788694"/>
                  <a:pt x="3646061" y="800100"/>
                </a:cubicBezTo>
                <a:cubicBezTo>
                  <a:pt x="3665111" y="814388"/>
                  <a:pt x="3687829" y="824785"/>
                  <a:pt x="3703211" y="842963"/>
                </a:cubicBezTo>
                <a:cubicBezTo>
                  <a:pt x="3757768" y="907439"/>
                  <a:pt x="3696821" y="1004254"/>
                  <a:pt x="3681780" y="1064419"/>
                </a:cubicBezTo>
                <a:cubicBezTo>
                  <a:pt x="3724643" y="1114425"/>
                  <a:pt x="3764592" y="1167084"/>
                  <a:pt x="3810368" y="1214438"/>
                </a:cubicBezTo>
                <a:cubicBezTo>
                  <a:pt x="3833890" y="1238771"/>
                  <a:pt x="3897378" y="1245954"/>
                  <a:pt x="3888949" y="1278731"/>
                </a:cubicBezTo>
                <a:cubicBezTo>
                  <a:pt x="3869496" y="1354381"/>
                  <a:pt x="3797510" y="1405685"/>
                  <a:pt x="3746074" y="1464469"/>
                </a:cubicBezTo>
                <a:cubicBezTo>
                  <a:pt x="3730393" y="1482390"/>
                  <a:pt x="3707974" y="1493044"/>
                  <a:pt x="3688924" y="1507331"/>
                </a:cubicBezTo>
                <a:cubicBezTo>
                  <a:pt x="3749885" y="1568293"/>
                  <a:pt x="3785806" y="1593940"/>
                  <a:pt x="3824655" y="1671638"/>
                </a:cubicBezTo>
                <a:cubicBezTo>
                  <a:pt x="3866014" y="1754355"/>
                  <a:pt x="3806661" y="1708146"/>
                  <a:pt x="3860374" y="1800225"/>
                </a:cubicBezTo>
                <a:cubicBezTo>
                  <a:pt x="3881737" y="1836847"/>
                  <a:pt x="3912761" y="1866900"/>
                  <a:pt x="3938955" y="1900238"/>
                </a:cubicBezTo>
                <a:cubicBezTo>
                  <a:pt x="3941336" y="1914525"/>
                  <a:pt x="3948147" y="1928761"/>
                  <a:pt x="3946099" y="1943100"/>
                </a:cubicBezTo>
                <a:cubicBezTo>
                  <a:pt x="3938477" y="1996455"/>
                  <a:pt x="3920866" y="2064794"/>
                  <a:pt x="3881805" y="2107406"/>
                </a:cubicBezTo>
                <a:cubicBezTo>
                  <a:pt x="3870202" y="2120064"/>
                  <a:pt x="3853230" y="2126456"/>
                  <a:pt x="3838943" y="2135981"/>
                </a:cubicBezTo>
                <a:cubicBezTo>
                  <a:pt x="3834180" y="2145506"/>
                  <a:pt x="3832836" y="2157738"/>
                  <a:pt x="3824655" y="2164556"/>
                </a:cubicBezTo>
                <a:cubicBezTo>
                  <a:pt x="3817112" y="2170841"/>
                  <a:pt x="3804862" y="2167309"/>
                  <a:pt x="3796080" y="2171700"/>
                </a:cubicBezTo>
                <a:cubicBezTo>
                  <a:pt x="3761737" y="2188871"/>
                  <a:pt x="3727588" y="2206923"/>
                  <a:pt x="3696068" y="2228850"/>
                </a:cubicBezTo>
                <a:cubicBezTo>
                  <a:pt x="3672529" y="2245225"/>
                  <a:pt x="3652050" y="2265724"/>
                  <a:pt x="3631774" y="2286000"/>
                </a:cubicBezTo>
                <a:cubicBezTo>
                  <a:pt x="3625703" y="2292071"/>
                  <a:pt x="3624991" y="2303261"/>
                  <a:pt x="3617486" y="2307431"/>
                </a:cubicBezTo>
                <a:cubicBezTo>
                  <a:pt x="3602332" y="2315850"/>
                  <a:pt x="3584149" y="2316956"/>
                  <a:pt x="3567480" y="2321719"/>
                </a:cubicBezTo>
                <a:cubicBezTo>
                  <a:pt x="3562718" y="2345531"/>
                  <a:pt x="3553699" y="2368877"/>
                  <a:pt x="3553193" y="2393156"/>
                </a:cubicBezTo>
                <a:cubicBezTo>
                  <a:pt x="3549793" y="2556357"/>
                  <a:pt x="3487105" y="2638202"/>
                  <a:pt x="3603199" y="2693194"/>
                </a:cubicBezTo>
                <a:cubicBezTo>
                  <a:pt x="3633173" y="2707392"/>
                  <a:pt x="3664267" y="2719491"/>
                  <a:pt x="3696068" y="2728913"/>
                </a:cubicBezTo>
                <a:cubicBezTo>
                  <a:pt x="3728757" y="2738599"/>
                  <a:pt x="3762743" y="2743200"/>
                  <a:pt x="3796080" y="2750344"/>
                </a:cubicBezTo>
                <a:cubicBezTo>
                  <a:pt x="3762392" y="2800875"/>
                  <a:pt x="3750269" y="2826568"/>
                  <a:pt x="3688924" y="2864644"/>
                </a:cubicBezTo>
                <a:cubicBezTo>
                  <a:pt x="3649071" y="2889380"/>
                  <a:pt x="3604148" y="2905042"/>
                  <a:pt x="3560336" y="2921794"/>
                </a:cubicBezTo>
                <a:cubicBezTo>
                  <a:pt x="3464356" y="2958492"/>
                  <a:pt x="3452048" y="2956511"/>
                  <a:pt x="3360311" y="2971800"/>
                </a:cubicBezTo>
                <a:cubicBezTo>
                  <a:pt x="3343642" y="2981325"/>
                  <a:pt x="3324457" y="2987402"/>
                  <a:pt x="3310305" y="3000375"/>
                </a:cubicBezTo>
                <a:cubicBezTo>
                  <a:pt x="3264465" y="3042395"/>
                  <a:pt x="3278315" y="3053481"/>
                  <a:pt x="3260299" y="3107531"/>
                </a:cubicBezTo>
                <a:cubicBezTo>
                  <a:pt x="3246213" y="3149789"/>
                  <a:pt x="3209400" y="3216900"/>
                  <a:pt x="3181718" y="3243263"/>
                </a:cubicBezTo>
                <a:cubicBezTo>
                  <a:pt x="3155397" y="3268331"/>
                  <a:pt x="3118802" y="3279821"/>
                  <a:pt x="3088849" y="3300413"/>
                </a:cubicBezTo>
                <a:cubicBezTo>
                  <a:pt x="3080524" y="3306136"/>
                  <a:pt x="3074562" y="3314700"/>
                  <a:pt x="3067418" y="3321844"/>
                </a:cubicBezTo>
                <a:cubicBezTo>
                  <a:pt x="3157905" y="3355181"/>
                  <a:pt x="3246460" y="3394327"/>
                  <a:pt x="3338880" y="3421856"/>
                </a:cubicBezTo>
                <a:cubicBezTo>
                  <a:pt x="3794062" y="3557442"/>
                  <a:pt x="3625191" y="3436566"/>
                  <a:pt x="3767505" y="3543300"/>
                </a:cubicBezTo>
                <a:cubicBezTo>
                  <a:pt x="3748455" y="3555206"/>
                  <a:pt x="3719204" y="3558371"/>
                  <a:pt x="3710355" y="3579019"/>
                </a:cubicBezTo>
                <a:cubicBezTo>
                  <a:pt x="3705304" y="3590806"/>
                  <a:pt x="3737590" y="3602922"/>
                  <a:pt x="3746074" y="3593306"/>
                </a:cubicBezTo>
                <a:cubicBezTo>
                  <a:pt x="3779901" y="3554969"/>
                  <a:pt x="3792681" y="3502268"/>
                  <a:pt x="3817511" y="3457575"/>
                </a:cubicBezTo>
                <a:cubicBezTo>
                  <a:pt x="3828421" y="3437937"/>
                  <a:pt x="3841324" y="3419475"/>
                  <a:pt x="3853230" y="3400425"/>
                </a:cubicBezTo>
                <a:cubicBezTo>
                  <a:pt x="3857993" y="3414713"/>
                  <a:pt x="3859929" y="3430279"/>
                  <a:pt x="3867518" y="3443288"/>
                </a:cubicBezTo>
                <a:cubicBezTo>
                  <a:pt x="3876889" y="3459352"/>
                  <a:pt x="3895371" y="3469297"/>
                  <a:pt x="3903236" y="3486150"/>
                </a:cubicBezTo>
                <a:cubicBezTo>
                  <a:pt x="3912520" y="3506044"/>
                  <a:pt x="3912761" y="3529013"/>
                  <a:pt x="3917524" y="3550444"/>
                </a:cubicBezTo>
                <a:cubicBezTo>
                  <a:pt x="3915143" y="3576638"/>
                  <a:pt x="3917157" y="3603611"/>
                  <a:pt x="3910380" y="3629025"/>
                </a:cubicBezTo>
                <a:cubicBezTo>
                  <a:pt x="3907312" y="3640529"/>
                  <a:pt x="3882345" y="3647693"/>
                  <a:pt x="3888949" y="3657600"/>
                </a:cubicBezTo>
                <a:cubicBezTo>
                  <a:pt x="3916051" y="3698253"/>
                  <a:pt x="3965720" y="3719351"/>
                  <a:pt x="3996105" y="3757613"/>
                </a:cubicBezTo>
                <a:cubicBezTo>
                  <a:pt x="4084293" y="3868665"/>
                  <a:pt x="4079253" y="3907730"/>
                  <a:pt x="4131836" y="4029075"/>
                </a:cubicBezTo>
                <a:cubicBezTo>
                  <a:pt x="4154898" y="4082295"/>
                  <a:pt x="4175907" y="4116913"/>
                  <a:pt x="4203274" y="4164806"/>
                </a:cubicBezTo>
                <a:cubicBezTo>
                  <a:pt x="4191368" y="4183856"/>
                  <a:pt x="4181937" y="4204698"/>
                  <a:pt x="4167555" y="4221956"/>
                </a:cubicBezTo>
                <a:cubicBezTo>
                  <a:pt x="4157794" y="4233669"/>
                  <a:pt x="4116669" y="4248962"/>
                  <a:pt x="4131836" y="4250531"/>
                </a:cubicBezTo>
                <a:cubicBezTo>
                  <a:pt x="4212404" y="4258866"/>
                  <a:pt x="4293761" y="4245769"/>
                  <a:pt x="4374724" y="4243388"/>
                </a:cubicBezTo>
                <a:cubicBezTo>
                  <a:pt x="4512995" y="4257214"/>
                  <a:pt x="4516114" y="4239226"/>
                  <a:pt x="4267568" y="4421981"/>
                </a:cubicBezTo>
                <a:cubicBezTo>
                  <a:pt x="4171167" y="4492865"/>
                  <a:pt x="4062694" y="4545664"/>
                  <a:pt x="3960386" y="4607719"/>
                </a:cubicBezTo>
                <a:cubicBezTo>
                  <a:pt x="3818830" y="4693581"/>
                  <a:pt x="3869315" y="4655037"/>
                  <a:pt x="3788936" y="4722019"/>
                </a:cubicBezTo>
                <a:cubicBezTo>
                  <a:pt x="3739948" y="4656700"/>
                  <a:pt x="3803704" y="4733833"/>
                  <a:pt x="3717499" y="4664869"/>
                </a:cubicBezTo>
                <a:cubicBezTo>
                  <a:pt x="3708202" y="4657431"/>
                  <a:pt x="3704487" y="4644713"/>
                  <a:pt x="3696068" y="4636294"/>
                </a:cubicBezTo>
                <a:cubicBezTo>
                  <a:pt x="3650550" y="4590776"/>
                  <a:pt x="3658137" y="4598261"/>
                  <a:pt x="3610343" y="4579144"/>
                </a:cubicBezTo>
                <a:cubicBezTo>
                  <a:pt x="3581768" y="4583906"/>
                  <a:pt x="3553587" y="4593431"/>
                  <a:pt x="3524618" y="4593431"/>
                </a:cubicBezTo>
                <a:cubicBezTo>
                  <a:pt x="3297239" y="4593431"/>
                  <a:pt x="3454830" y="4560873"/>
                  <a:pt x="3324593" y="4593431"/>
                </a:cubicBezTo>
                <a:cubicBezTo>
                  <a:pt x="3297986" y="4615604"/>
                  <a:pt x="3286655" y="4627624"/>
                  <a:pt x="3260299" y="4643438"/>
                </a:cubicBezTo>
                <a:cubicBezTo>
                  <a:pt x="3231932" y="4660458"/>
                  <a:pt x="3200888" y="4673395"/>
                  <a:pt x="3174574" y="4693444"/>
                </a:cubicBezTo>
                <a:cubicBezTo>
                  <a:pt x="3150466" y="4711812"/>
                  <a:pt x="3131711" y="4736307"/>
                  <a:pt x="3110280" y="4757738"/>
                </a:cubicBezTo>
                <a:cubicBezTo>
                  <a:pt x="3119805" y="4769644"/>
                  <a:pt x="3126338" y="4784749"/>
                  <a:pt x="3138855" y="4793456"/>
                </a:cubicBezTo>
                <a:cubicBezTo>
                  <a:pt x="3181771" y="4823311"/>
                  <a:pt x="3274586" y="4872038"/>
                  <a:pt x="3274586" y="4872038"/>
                </a:cubicBezTo>
                <a:cubicBezTo>
                  <a:pt x="3280323" y="4906458"/>
                  <a:pt x="3283319" y="4941385"/>
                  <a:pt x="3303161" y="4972050"/>
                </a:cubicBezTo>
                <a:cubicBezTo>
                  <a:pt x="3318738" y="4996124"/>
                  <a:pt x="3342345" y="5013996"/>
                  <a:pt x="3360311" y="5036344"/>
                </a:cubicBezTo>
                <a:cubicBezTo>
                  <a:pt x="3440003" y="5135473"/>
                  <a:pt x="3596055" y="5336381"/>
                  <a:pt x="3596055" y="5336381"/>
                </a:cubicBezTo>
                <a:cubicBezTo>
                  <a:pt x="3631774" y="5326856"/>
                  <a:pt x="3666747" y="5313883"/>
                  <a:pt x="3703211" y="5307806"/>
                </a:cubicBezTo>
                <a:cubicBezTo>
                  <a:pt x="3881315" y="5278122"/>
                  <a:pt x="3837315" y="5266781"/>
                  <a:pt x="3917524" y="5293519"/>
                </a:cubicBezTo>
                <a:cubicBezTo>
                  <a:pt x="3898474" y="5317331"/>
                  <a:pt x="3855850" y="5334799"/>
                  <a:pt x="3860374" y="5364956"/>
                </a:cubicBezTo>
                <a:cubicBezTo>
                  <a:pt x="3865625" y="5399964"/>
                  <a:pt x="3916841" y="5408751"/>
                  <a:pt x="3938955" y="5436394"/>
                </a:cubicBezTo>
                <a:cubicBezTo>
                  <a:pt x="3955586" y="5457183"/>
                  <a:pt x="3962768" y="5484019"/>
                  <a:pt x="3974674" y="5507831"/>
                </a:cubicBezTo>
                <a:cubicBezTo>
                  <a:pt x="3965149" y="5576887"/>
                  <a:pt x="3959976" y="5646685"/>
                  <a:pt x="3946099" y="5715000"/>
                </a:cubicBezTo>
                <a:cubicBezTo>
                  <a:pt x="3928969" y="5799333"/>
                  <a:pt x="3880241" y="5878990"/>
                  <a:pt x="3881805" y="5965031"/>
                </a:cubicBezTo>
                <a:cubicBezTo>
                  <a:pt x="3882773" y="6018269"/>
                  <a:pt x="3905851" y="6083632"/>
                  <a:pt x="3953243" y="6107906"/>
                </a:cubicBezTo>
                <a:cubicBezTo>
                  <a:pt x="4018979" y="6141576"/>
                  <a:pt x="4100880" y="6112669"/>
                  <a:pt x="4174699" y="6115050"/>
                </a:cubicBezTo>
                <a:cubicBezTo>
                  <a:pt x="4258043" y="6126956"/>
                  <a:pt x="4343456" y="6128803"/>
                  <a:pt x="4424730" y="6150769"/>
                </a:cubicBezTo>
                <a:cubicBezTo>
                  <a:pt x="4436409" y="6153925"/>
                  <a:pt x="4440698" y="6205957"/>
                  <a:pt x="4446161" y="6215063"/>
                </a:cubicBezTo>
                <a:cubicBezTo>
                  <a:pt x="4462825" y="6242836"/>
                  <a:pt x="4484261" y="6267450"/>
                  <a:pt x="4503311" y="6293644"/>
                </a:cubicBezTo>
                <a:cubicBezTo>
                  <a:pt x="4489024" y="6312694"/>
                  <a:pt x="4479323" y="6336275"/>
                  <a:pt x="4460449" y="6350794"/>
                </a:cubicBezTo>
                <a:cubicBezTo>
                  <a:pt x="4446708" y="6361364"/>
                  <a:pt x="4418196" y="6349576"/>
                  <a:pt x="4410443" y="6365081"/>
                </a:cubicBezTo>
                <a:cubicBezTo>
                  <a:pt x="4393271" y="6399424"/>
                  <a:pt x="4400918" y="6441281"/>
                  <a:pt x="4396155" y="6479381"/>
                </a:cubicBezTo>
                <a:cubicBezTo>
                  <a:pt x="4401604" y="6593798"/>
                  <a:pt x="4371798" y="6622509"/>
                  <a:pt x="4453305" y="6686550"/>
                </a:cubicBezTo>
                <a:cubicBezTo>
                  <a:pt x="4467565" y="6697754"/>
                  <a:pt x="4486642" y="6700837"/>
                  <a:pt x="4503311" y="6707981"/>
                </a:cubicBezTo>
                <a:cubicBezTo>
                  <a:pt x="4409824" y="6754727"/>
                  <a:pt x="4475906" y="6725381"/>
                  <a:pt x="4296143" y="6772275"/>
                </a:cubicBezTo>
                <a:lnTo>
                  <a:pt x="4296143" y="6772275"/>
                </a:lnTo>
                <a:lnTo>
                  <a:pt x="4210418" y="6807994"/>
                </a:lnTo>
                <a:cubicBezTo>
                  <a:pt x="4193749" y="6822281"/>
                  <a:pt x="4178973" y="6839133"/>
                  <a:pt x="4160411" y="6850856"/>
                </a:cubicBezTo>
                <a:cubicBezTo>
                  <a:pt x="4127396" y="6871708"/>
                  <a:pt x="4086783" y="6894084"/>
                  <a:pt x="4046111" y="6900863"/>
                </a:cubicBezTo>
                <a:cubicBezTo>
                  <a:pt x="4041413" y="6901646"/>
                  <a:pt x="4036586" y="6900863"/>
                  <a:pt x="4031824" y="6900863"/>
                </a:cubicBezTo>
                <a:lnTo>
                  <a:pt x="2749" y="6893719"/>
                </a:lnTo>
                <a:cubicBezTo>
                  <a:pt x="368" y="4605338"/>
                  <a:pt x="-2014" y="2316956"/>
                  <a:pt x="2749" y="2143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465E98-83F0-F7B1-FF35-32F0CA4E3D41}"/>
              </a:ext>
            </a:extLst>
          </p:cNvPr>
          <p:cNvSpPr txBox="1"/>
          <p:nvPr/>
        </p:nvSpPr>
        <p:spPr>
          <a:xfrm rot="16200000">
            <a:off x="-2293837" y="2887822"/>
            <a:ext cx="66211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Распределение категориальных переменных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8046F30-297E-70A6-07EE-9C543ED824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88" r="1311" b="-262"/>
          <a:stretch/>
        </p:blipFill>
        <p:spPr>
          <a:xfrm>
            <a:off x="8096533" y="513512"/>
            <a:ext cx="3671611" cy="278075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46A769A-6747-7EA1-832D-0C1CDEDF3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6888" y="3294263"/>
            <a:ext cx="4269458" cy="332691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218B6B1-A127-8A76-8B9D-9FF13392F2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9826" y="3294263"/>
            <a:ext cx="3619951" cy="286201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FF04E82-FC02-BA25-C618-88B0097F45F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865"/>
          <a:stretch/>
        </p:blipFill>
        <p:spPr>
          <a:xfrm>
            <a:off x="3980449" y="621936"/>
            <a:ext cx="3728973" cy="252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397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56547873-3192-A108-9113-4532498175A4}"/>
              </a:ext>
            </a:extLst>
          </p:cNvPr>
          <p:cNvSpPr/>
          <p:nvPr/>
        </p:nvSpPr>
        <p:spPr>
          <a:xfrm>
            <a:off x="-302342" y="-81116"/>
            <a:ext cx="3510116" cy="7138220"/>
          </a:xfrm>
          <a:custGeom>
            <a:avLst/>
            <a:gdLst>
              <a:gd name="connsiteX0" fmla="*/ 0 w 2949677"/>
              <a:gd name="connsiteY0" fmla="*/ 51619 h 6983361"/>
              <a:gd name="connsiteX1" fmla="*/ 2728451 w 2949677"/>
              <a:gd name="connsiteY1" fmla="*/ 29497 h 6983361"/>
              <a:gd name="connsiteX2" fmla="*/ 2787445 w 2949677"/>
              <a:gd name="connsiteY2" fmla="*/ 154858 h 6983361"/>
              <a:gd name="connsiteX3" fmla="*/ 2846439 w 2949677"/>
              <a:gd name="connsiteY3" fmla="*/ 228600 h 6983361"/>
              <a:gd name="connsiteX4" fmla="*/ 2912806 w 2949677"/>
              <a:gd name="connsiteY4" fmla="*/ 339213 h 6983361"/>
              <a:gd name="connsiteX5" fmla="*/ 2802193 w 2949677"/>
              <a:gd name="connsiteY5" fmla="*/ 612058 h 6983361"/>
              <a:gd name="connsiteX6" fmla="*/ 2698955 w 2949677"/>
              <a:gd name="connsiteY6" fmla="*/ 722671 h 6983361"/>
              <a:gd name="connsiteX7" fmla="*/ 2573593 w 2949677"/>
              <a:gd name="connsiteY7" fmla="*/ 892277 h 6983361"/>
              <a:gd name="connsiteX8" fmla="*/ 2389239 w 2949677"/>
              <a:gd name="connsiteY8" fmla="*/ 1054510 h 6983361"/>
              <a:gd name="connsiteX9" fmla="*/ 2492477 w 2949677"/>
              <a:gd name="connsiteY9" fmla="*/ 1172497 h 6983361"/>
              <a:gd name="connsiteX10" fmla="*/ 2566219 w 2949677"/>
              <a:gd name="connsiteY10" fmla="*/ 1224116 h 6983361"/>
              <a:gd name="connsiteX11" fmla="*/ 2713703 w 2949677"/>
              <a:gd name="connsiteY11" fmla="*/ 1445342 h 6983361"/>
              <a:gd name="connsiteX12" fmla="*/ 2816942 w 2949677"/>
              <a:gd name="connsiteY12" fmla="*/ 1585452 h 6983361"/>
              <a:gd name="connsiteX13" fmla="*/ 2831690 w 2949677"/>
              <a:gd name="connsiteY13" fmla="*/ 1666568 h 6983361"/>
              <a:gd name="connsiteX14" fmla="*/ 2595716 w 2949677"/>
              <a:gd name="connsiteY14" fmla="*/ 1799303 h 6983361"/>
              <a:gd name="connsiteX15" fmla="*/ 2507226 w 2949677"/>
              <a:gd name="connsiteY15" fmla="*/ 1902542 h 6983361"/>
              <a:gd name="connsiteX16" fmla="*/ 2492477 w 2949677"/>
              <a:gd name="connsiteY16" fmla="*/ 1954161 h 6983361"/>
              <a:gd name="connsiteX17" fmla="*/ 2580968 w 2949677"/>
              <a:gd name="connsiteY17" fmla="*/ 2027903 h 6983361"/>
              <a:gd name="connsiteX18" fmla="*/ 2721077 w 2949677"/>
              <a:gd name="connsiteY18" fmla="*/ 2168013 h 6983361"/>
              <a:gd name="connsiteX19" fmla="*/ 2595716 w 2949677"/>
              <a:gd name="connsiteY19" fmla="*/ 2455606 h 6983361"/>
              <a:gd name="connsiteX20" fmla="*/ 2426109 w 2949677"/>
              <a:gd name="connsiteY20" fmla="*/ 2728452 h 6983361"/>
              <a:gd name="connsiteX21" fmla="*/ 2477729 w 2949677"/>
              <a:gd name="connsiteY21" fmla="*/ 2846439 h 6983361"/>
              <a:gd name="connsiteX22" fmla="*/ 2588342 w 2949677"/>
              <a:gd name="connsiteY22" fmla="*/ 3045542 h 6983361"/>
              <a:gd name="connsiteX23" fmla="*/ 2625213 w 2949677"/>
              <a:gd name="connsiteY23" fmla="*/ 3215148 h 6983361"/>
              <a:gd name="connsiteX24" fmla="*/ 2662084 w 2949677"/>
              <a:gd name="connsiteY24" fmla="*/ 3311013 h 6983361"/>
              <a:gd name="connsiteX25" fmla="*/ 2617839 w 2949677"/>
              <a:gd name="connsiteY25" fmla="*/ 3414252 h 6983361"/>
              <a:gd name="connsiteX26" fmla="*/ 2566219 w 2949677"/>
              <a:gd name="connsiteY26" fmla="*/ 3510116 h 6983361"/>
              <a:gd name="connsiteX27" fmla="*/ 2536722 w 2949677"/>
              <a:gd name="connsiteY27" fmla="*/ 3620729 h 6983361"/>
              <a:gd name="connsiteX28" fmla="*/ 2558845 w 2949677"/>
              <a:gd name="connsiteY28" fmla="*/ 3967316 h 6983361"/>
              <a:gd name="connsiteX29" fmla="*/ 2573593 w 2949677"/>
              <a:gd name="connsiteY29" fmla="*/ 3996813 h 6983361"/>
              <a:gd name="connsiteX30" fmla="*/ 2617839 w 2949677"/>
              <a:gd name="connsiteY30" fmla="*/ 4055806 h 6983361"/>
              <a:gd name="connsiteX31" fmla="*/ 2639961 w 2949677"/>
              <a:gd name="connsiteY31" fmla="*/ 4151671 h 6983361"/>
              <a:gd name="connsiteX32" fmla="*/ 2669458 w 2949677"/>
              <a:gd name="connsiteY32" fmla="*/ 4218039 h 6983361"/>
              <a:gd name="connsiteX33" fmla="*/ 2691580 w 2949677"/>
              <a:gd name="connsiteY33" fmla="*/ 4291781 h 6983361"/>
              <a:gd name="connsiteX34" fmla="*/ 2698955 w 2949677"/>
              <a:gd name="connsiteY34" fmla="*/ 4358148 h 6983361"/>
              <a:gd name="connsiteX35" fmla="*/ 2691580 w 2949677"/>
              <a:gd name="connsiteY35" fmla="*/ 4468761 h 6983361"/>
              <a:gd name="connsiteX36" fmla="*/ 2470355 w 2949677"/>
              <a:gd name="connsiteY36" fmla="*/ 4689987 h 6983361"/>
              <a:gd name="connsiteX37" fmla="*/ 2293374 w 2949677"/>
              <a:gd name="connsiteY37" fmla="*/ 4859594 h 6983361"/>
              <a:gd name="connsiteX38" fmla="*/ 2263877 w 2949677"/>
              <a:gd name="connsiteY38" fmla="*/ 4889090 h 6983361"/>
              <a:gd name="connsiteX39" fmla="*/ 2234380 w 2949677"/>
              <a:gd name="connsiteY39" fmla="*/ 4999703 h 6983361"/>
              <a:gd name="connsiteX40" fmla="*/ 2212258 w 2949677"/>
              <a:gd name="connsiteY40" fmla="*/ 5058697 h 6983361"/>
              <a:gd name="connsiteX41" fmla="*/ 2293374 w 2949677"/>
              <a:gd name="connsiteY41" fmla="*/ 5471652 h 6983361"/>
              <a:gd name="connsiteX42" fmla="*/ 2337619 w 2949677"/>
              <a:gd name="connsiteY42" fmla="*/ 5604387 h 6983361"/>
              <a:gd name="connsiteX43" fmla="*/ 2418735 w 2949677"/>
              <a:gd name="connsiteY43" fmla="*/ 5700252 h 6983361"/>
              <a:gd name="connsiteX44" fmla="*/ 2610464 w 2949677"/>
              <a:gd name="connsiteY44" fmla="*/ 5840361 h 6983361"/>
              <a:gd name="connsiteX45" fmla="*/ 2632587 w 2949677"/>
              <a:gd name="connsiteY45" fmla="*/ 5891981 h 6983361"/>
              <a:gd name="connsiteX46" fmla="*/ 2551471 w 2949677"/>
              <a:gd name="connsiteY46" fmla="*/ 6039465 h 6983361"/>
              <a:gd name="connsiteX47" fmla="*/ 2507226 w 2949677"/>
              <a:gd name="connsiteY47" fmla="*/ 6120581 h 6983361"/>
              <a:gd name="connsiteX48" fmla="*/ 2470355 w 2949677"/>
              <a:gd name="connsiteY48" fmla="*/ 6164826 h 6983361"/>
              <a:gd name="connsiteX49" fmla="*/ 2455606 w 2949677"/>
              <a:gd name="connsiteY49" fmla="*/ 6194323 h 6983361"/>
              <a:gd name="connsiteX50" fmla="*/ 2440858 w 2949677"/>
              <a:gd name="connsiteY50" fmla="*/ 6216445 h 6983361"/>
              <a:gd name="connsiteX51" fmla="*/ 2433484 w 2949677"/>
              <a:gd name="connsiteY51" fmla="*/ 6341806 h 6983361"/>
              <a:gd name="connsiteX52" fmla="*/ 2551471 w 2949677"/>
              <a:gd name="connsiteY52" fmla="*/ 6445045 h 6983361"/>
              <a:gd name="connsiteX53" fmla="*/ 2721077 w 2949677"/>
              <a:gd name="connsiteY53" fmla="*/ 6548284 h 6983361"/>
              <a:gd name="connsiteX54" fmla="*/ 2794819 w 2949677"/>
              <a:gd name="connsiteY54" fmla="*/ 6577781 h 6983361"/>
              <a:gd name="connsiteX55" fmla="*/ 2875935 w 2949677"/>
              <a:gd name="connsiteY55" fmla="*/ 6607277 h 6983361"/>
              <a:gd name="connsiteX56" fmla="*/ 2905432 w 2949677"/>
              <a:gd name="connsiteY56" fmla="*/ 6695768 h 6983361"/>
              <a:gd name="connsiteX57" fmla="*/ 2883309 w 2949677"/>
              <a:gd name="connsiteY57" fmla="*/ 6717890 h 6983361"/>
              <a:gd name="connsiteX58" fmla="*/ 2905432 w 2949677"/>
              <a:gd name="connsiteY58" fmla="*/ 6872748 h 6983361"/>
              <a:gd name="connsiteX59" fmla="*/ 2912806 w 2949677"/>
              <a:gd name="connsiteY59" fmla="*/ 6939116 h 6983361"/>
              <a:gd name="connsiteX60" fmla="*/ 2949677 w 2949677"/>
              <a:gd name="connsiteY60" fmla="*/ 6983361 h 6983361"/>
              <a:gd name="connsiteX61" fmla="*/ 29497 w 2949677"/>
              <a:gd name="connsiteY61" fmla="*/ 6872748 h 6983361"/>
              <a:gd name="connsiteX62" fmla="*/ 0 w 2949677"/>
              <a:gd name="connsiteY62" fmla="*/ 0 h 6983361"/>
              <a:gd name="connsiteX63" fmla="*/ 0 w 2949677"/>
              <a:gd name="connsiteY63" fmla="*/ 51619 h 6983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949677" h="6983361">
                <a:moveTo>
                  <a:pt x="0" y="51619"/>
                </a:moveTo>
                <a:lnTo>
                  <a:pt x="2728451" y="29497"/>
                </a:lnTo>
                <a:lnTo>
                  <a:pt x="2787445" y="154858"/>
                </a:lnTo>
                <a:cubicBezTo>
                  <a:pt x="2807110" y="179439"/>
                  <a:pt x="2827552" y="203417"/>
                  <a:pt x="2846439" y="228600"/>
                </a:cubicBezTo>
                <a:cubicBezTo>
                  <a:pt x="2874422" y="265911"/>
                  <a:pt x="2889529" y="297315"/>
                  <a:pt x="2912806" y="339213"/>
                </a:cubicBezTo>
                <a:cubicBezTo>
                  <a:pt x="2880133" y="456836"/>
                  <a:pt x="2876263" y="507125"/>
                  <a:pt x="2802193" y="612058"/>
                </a:cubicBezTo>
                <a:cubicBezTo>
                  <a:pt x="2773108" y="653262"/>
                  <a:pt x="2730836" y="683591"/>
                  <a:pt x="2698955" y="722671"/>
                </a:cubicBezTo>
                <a:cubicBezTo>
                  <a:pt x="2654515" y="777146"/>
                  <a:pt x="2631028" y="851735"/>
                  <a:pt x="2573593" y="892277"/>
                </a:cubicBezTo>
                <a:cubicBezTo>
                  <a:pt x="2422515" y="998921"/>
                  <a:pt x="2480184" y="940827"/>
                  <a:pt x="2389239" y="1054510"/>
                </a:cubicBezTo>
                <a:cubicBezTo>
                  <a:pt x="2423652" y="1093839"/>
                  <a:pt x="2454747" y="1136339"/>
                  <a:pt x="2492477" y="1172497"/>
                </a:cubicBezTo>
                <a:cubicBezTo>
                  <a:pt x="2514140" y="1193257"/>
                  <a:pt x="2545502" y="1202412"/>
                  <a:pt x="2566219" y="1224116"/>
                </a:cubicBezTo>
                <a:cubicBezTo>
                  <a:pt x="2636395" y="1297634"/>
                  <a:pt x="2658012" y="1363016"/>
                  <a:pt x="2713703" y="1445342"/>
                </a:cubicBezTo>
                <a:cubicBezTo>
                  <a:pt x="2746208" y="1493393"/>
                  <a:pt x="2782529" y="1538749"/>
                  <a:pt x="2816942" y="1585452"/>
                </a:cubicBezTo>
                <a:cubicBezTo>
                  <a:pt x="2821858" y="1612491"/>
                  <a:pt x="2851449" y="1647467"/>
                  <a:pt x="2831690" y="1666568"/>
                </a:cubicBezTo>
                <a:cubicBezTo>
                  <a:pt x="2766803" y="1729292"/>
                  <a:pt x="2659530" y="1735487"/>
                  <a:pt x="2595716" y="1799303"/>
                </a:cubicBezTo>
                <a:cubicBezTo>
                  <a:pt x="2529145" y="1865875"/>
                  <a:pt x="2558241" y="1831122"/>
                  <a:pt x="2507226" y="1902542"/>
                </a:cubicBezTo>
                <a:cubicBezTo>
                  <a:pt x="2502310" y="1919748"/>
                  <a:pt x="2483404" y="1938737"/>
                  <a:pt x="2492477" y="1954161"/>
                </a:cubicBezTo>
                <a:cubicBezTo>
                  <a:pt x="2511945" y="1987256"/>
                  <a:pt x="2552928" y="2001672"/>
                  <a:pt x="2580968" y="2027903"/>
                </a:cubicBezTo>
                <a:cubicBezTo>
                  <a:pt x="2629201" y="2073024"/>
                  <a:pt x="2674374" y="2121310"/>
                  <a:pt x="2721077" y="2168013"/>
                </a:cubicBezTo>
                <a:cubicBezTo>
                  <a:pt x="2679290" y="2263877"/>
                  <a:pt x="2648227" y="2365170"/>
                  <a:pt x="2595716" y="2455606"/>
                </a:cubicBezTo>
                <a:cubicBezTo>
                  <a:pt x="2385923" y="2816916"/>
                  <a:pt x="2498636" y="2474608"/>
                  <a:pt x="2426109" y="2728452"/>
                </a:cubicBezTo>
                <a:cubicBezTo>
                  <a:pt x="2443316" y="2767781"/>
                  <a:pt x="2458176" y="2808222"/>
                  <a:pt x="2477729" y="2846439"/>
                </a:cubicBezTo>
                <a:cubicBezTo>
                  <a:pt x="2512310" y="2914028"/>
                  <a:pt x="2560145" y="2975050"/>
                  <a:pt x="2588342" y="3045542"/>
                </a:cubicBezTo>
                <a:cubicBezTo>
                  <a:pt x="2609829" y="3099260"/>
                  <a:pt x="2609728" y="3159403"/>
                  <a:pt x="2625213" y="3215148"/>
                </a:cubicBezTo>
                <a:cubicBezTo>
                  <a:pt x="2634376" y="3248136"/>
                  <a:pt x="2649794" y="3279058"/>
                  <a:pt x="2662084" y="3311013"/>
                </a:cubicBezTo>
                <a:cubicBezTo>
                  <a:pt x="2647336" y="3345426"/>
                  <a:pt x="2634081" y="3380518"/>
                  <a:pt x="2617839" y="3414252"/>
                </a:cubicBezTo>
                <a:cubicBezTo>
                  <a:pt x="2602095" y="3446952"/>
                  <a:pt x="2579490" y="3476336"/>
                  <a:pt x="2566219" y="3510116"/>
                </a:cubicBezTo>
                <a:cubicBezTo>
                  <a:pt x="2552266" y="3545633"/>
                  <a:pt x="2546554" y="3583858"/>
                  <a:pt x="2536722" y="3620729"/>
                </a:cubicBezTo>
                <a:cubicBezTo>
                  <a:pt x="2544096" y="3736258"/>
                  <a:pt x="2547550" y="3852104"/>
                  <a:pt x="2558845" y="3967316"/>
                </a:cubicBezTo>
                <a:cubicBezTo>
                  <a:pt x="2559918" y="3978256"/>
                  <a:pt x="2567495" y="3987666"/>
                  <a:pt x="2573593" y="3996813"/>
                </a:cubicBezTo>
                <a:cubicBezTo>
                  <a:pt x="2587228" y="4017265"/>
                  <a:pt x="2603090" y="4036142"/>
                  <a:pt x="2617839" y="4055806"/>
                </a:cubicBezTo>
                <a:cubicBezTo>
                  <a:pt x="2625213" y="4087761"/>
                  <a:pt x="2630018" y="4120420"/>
                  <a:pt x="2639961" y="4151671"/>
                </a:cubicBezTo>
                <a:cubicBezTo>
                  <a:pt x="2647301" y="4174741"/>
                  <a:pt x="2661089" y="4195322"/>
                  <a:pt x="2669458" y="4218039"/>
                </a:cubicBezTo>
                <a:cubicBezTo>
                  <a:pt x="2678330" y="4242120"/>
                  <a:pt x="2684206" y="4267200"/>
                  <a:pt x="2691580" y="4291781"/>
                </a:cubicBezTo>
                <a:cubicBezTo>
                  <a:pt x="2694038" y="4313903"/>
                  <a:pt x="2698955" y="4335889"/>
                  <a:pt x="2698955" y="4358148"/>
                </a:cubicBezTo>
                <a:cubicBezTo>
                  <a:pt x="2698955" y="4395101"/>
                  <a:pt x="2701544" y="4433177"/>
                  <a:pt x="2691580" y="4468761"/>
                </a:cubicBezTo>
                <a:cubicBezTo>
                  <a:pt x="2665323" y="4562536"/>
                  <a:pt x="2515329" y="4646887"/>
                  <a:pt x="2470355" y="4689987"/>
                </a:cubicBezTo>
                <a:lnTo>
                  <a:pt x="2293374" y="4859594"/>
                </a:lnTo>
                <a:cubicBezTo>
                  <a:pt x="2283365" y="4869246"/>
                  <a:pt x="2263877" y="4889090"/>
                  <a:pt x="2263877" y="4889090"/>
                </a:cubicBezTo>
                <a:cubicBezTo>
                  <a:pt x="2198156" y="5064353"/>
                  <a:pt x="2275758" y="4844538"/>
                  <a:pt x="2234380" y="4999703"/>
                </a:cubicBezTo>
                <a:cubicBezTo>
                  <a:pt x="2228969" y="5019996"/>
                  <a:pt x="2219632" y="5039032"/>
                  <a:pt x="2212258" y="5058697"/>
                </a:cubicBezTo>
                <a:cubicBezTo>
                  <a:pt x="2244751" y="5310514"/>
                  <a:pt x="2225334" y="5246595"/>
                  <a:pt x="2293374" y="5471652"/>
                </a:cubicBezTo>
                <a:cubicBezTo>
                  <a:pt x="2306871" y="5516295"/>
                  <a:pt x="2315194" y="5563494"/>
                  <a:pt x="2337619" y="5604387"/>
                </a:cubicBezTo>
                <a:cubicBezTo>
                  <a:pt x="2357746" y="5641090"/>
                  <a:pt x="2387718" y="5672143"/>
                  <a:pt x="2418735" y="5700252"/>
                </a:cubicBezTo>
                <a:cubicBezTo>
                  <a:pt x="2506634" y="5779911"/>
                  <a:pt x="2535252" y="5795235"/>
                  <a:pt x="2610464" y="5840361"/>
                </a:cubicBezTo>
                <a:cubicBezTo>
                  <a:pt x="2617838" y="5857568"/>
                  <a:pt x="2632587" y="5873261"/>
                  <a:pt x="2632587" y="5891981"/>
                </a:cubicBezTo>
                <a:cubicBezTo>
                  <a:pt x="2632587" y="5948647"/>
                  <a:pt x="2577302" y="5998873"/>
                  <a:pt x="2551471" y="6039465"/>
                </a:cubicBezTo>
                <a:cubicBezTo>
                  <a:pt x="2534936" y="6065449"/>
                  <a:pt x="2523958" y="6094723"/>
                  <a:pt x="2507226" y="6120581"/>
                </a:cubicBezTo>
                <a:cubicBezTo>
                  <a:pt x="2496797" y="6136699"/>
                  <a:pt x="2481364" y="6149098"/>
                  <a:pt x="2470355" y="6164826"/>
                </a:cubicBezTo>
                <a:cubicBezTo>
                  <a:pt x="2464051" y="6173832"/>
                  <a:pt x="2461060" y="6184778"/>
                  <a:pt x="2455606" y="6194323"/>
                </a:cubicBezTo>
                <a:cubicBezTo>
                  <a:pt x="2451209" y="6202018"/>
                  <a:pt x="2445774" y="6209071"/>
                  <a:pt x="2440858" y="6216445"/>
                </a:cubicBezTo>
                <a:cubicBezTo>
                  <a:pt x="2438400" y="6258232"/>
                  <a:pt x="2415252" y="6304126"/>
                  <a:pt x="2433484" y="6341806"/>
                </a:cubicBezTo>
                <a:cubicBezTo>
                  <a:pt x="2456246" y="6388848"/>
                  <a:pt x="2511456" y="6411432"/>
                  <a:pt x="2551471" y="6445045"/>
                </a:cubicBezTo>
                <a:cubicBezTo>
                  <a:pt x="2622236" y="6504488"/>
                  <a:pt x="2628427" y="6505819"/>
                  <a:pt x="2721077" y="6548284"/>
                </a:cubicBezTo>
                <a:cubicBezTo>
                  <a:pt x="2745144" y="6559315"/>
                  <a:pt x="2769854" y="6568970"/>
                  <a:pt x="2794819" y="6577781"/>
                </a:cubicBezTo>
                <a:cubicBezTo>
                  <a:pt x="2885441" y="6609765"/>
                  <a:pt x="2812968" y="6575793"/>
                  <a:pt x="2875935" y="6607277"/>
                </a:cubicBezTo>
                <a:cubicBezTo>
                  <a:pt x="2886778" y="6628963"/>
                  <a:pt x="2911638" y="6667840"/>
                  <a:pt x="2905432" y="6695768"/>
                </a:cubicBezTo>
                <a:cubicBezTo>
                  <a:pt x="2903170" y="6705948"/>
                  <a:pt x="2890683" y="6710516"/>
                  <a:pt x="2883309" y="6717890"/>
                </a:cubicBezTo>
                <a:cubicBezTo>
                  <a:pt x="2899452" y="6879298"/>
                  <a:pt x="2879554" y="6700222"/>
                  <a:pt x="2905432" y="6872748"/>
                </a:cubicBezTo>
                <a:cubicBezTo>
                  <a:pt x="2908734" y="6894761"/>
                  <a:pt x="2904539" y="6918449"/>
                  <a:pt x="2912806" y="6939116"/>
                </a:cubicBezTo>
                <a:cubicBezTo>
                  <a:pt x="2919936" y="6956941"/>
                  <a:pt x="2937387" y="6968613"/>
                  <a:pt x="2949677" y="6983361"/>
                </a:cubicBezTo>
                <a:lnTo>
                  <a:pt x="29497" y="6872748"/>
                </a:lnTo>
                <a:lnTo>
                  <a:pt x="0" y="0"/>
                </a:lnTo>
                <a:lnTo>
                  <a:pt x="0" y="51619"/>
                </a:lnTo>
                <a:close/>
              </a:path>
            </a:pathLst>
          </a:custGeom>
          <a:solidFill>
            <a:srgbClr val="E2DD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C6F16BF-19E1-3E20-315B-2E2756FBCF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222" b="5347"/>
          <a:stretch/>
        </p:blipFill>
        <p:spPr>
          <a:xfrm>
            <a:off x="3085164" y="331839"/>
            <a:ext cx="8995292" cy="6312310"/>
          </a:xfrm>
          <a:prstGeom prst="rect">
            <a:avLst/>
          </a:prstGeom>
          <a:effectLst>
            <a:softEdge rad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8A36FA-51E5-3F5E-DBAC-6D4936B91C4C}"/>
              </a:ext>
            </a:extLst>
          </p:cNvPr>
          <p:cNvSpPr txBox="1"/>
          <p:nvPr/>
        </p:nvSpPr>
        <p:spPr>
          <a:xfrm rot="16200000">
            <a:off x="-2006653" y="2551837"/>
            <a:ext cx="59907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b="1" dirty="0">
                <a:latin typeface="Aptos" panose="020B0004020202020204" pitchFamily="34" charset="0"/>
              </a:rPr>
              <a:t>Корреляционная матрица</a:t>
            </a:r>
          </a:p>
        </p:txBody>
      </p:sp>
    </p:spTree>
    <p:extLst>
      <p:ext uri="{BB962C8B-B14F-4D97-AF65-F5344CB8AC3E}">
        <p14:creationId xmlns:p14="http://schemas.microsoft.com/office/powerpoint/2010/main" val="122159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7923596-B818-F81B-DDB8-C626A4A6C47A}"/>
              </a:ext>
            </a:extLst>
          </p:cNvPr>
          <p:cNvSpPr/>
          <p:nvPr/>
        </p:nvSpPr>
        <p:spPr>
          <a:xfrm>
            <a:off x="0" y="0"/>
            <a:ext cx="8598310" cy="6858000"/>
          </a:xfrm>
          <a:prstGeom prst="rect">
            <a:avLst/>
          </a:prstGeom>
          <a:solidFill>
            <a:srgbClr val="E2DD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27C17A-7898-6D25-5B8A-F74660CEBE02}"/>
              </a:ext>
            </a:extLst>
          </p:cNvPr>
          <p:cNvSpPr txBox="1"/>
          <p:nvPr/>
        </p:nvSpPr>
        <p:spPr>
          <a:xfrm>
            <a:off x="169606" y="110614"/>
            <a:ext cx="65335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atin typeface="Aptos Display" panose="020B0004020202020204" pitchFamily="34" charset="0"/>
              </a:rPr>
              <a:t>Рассмотрение отдельных категорий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459281-D1D7-DA9F-C0C9-039B156E132D}"/>
              </a:ext>
            </a:extLst>
          </p:cNvPr>
          <p:cNvSpPr txBox="1"/>
          <p:nvPr/>
        </p:nvSpPr>
        <p:spPr>
          <a:xfrm>
            <a:off x="671051" y="1264446"/>
            <a:ext cx="6445045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Признак </a:t>
            </a:r>
            <a:r>
              <a:rPr lang="en-US" sz="3200" b="1" dirty="0"/>
              <a:t>Profession</a:t>
            </a:r>
            <a:r>
              <a:rPr lang="en-US" sz="2400" dirty="0"/>
              <a:t> </a:t>
            </a:r>
            <a:r>
              <a:rPr lang="ru-RU" sz="2400" dirty="0"/>
              <a:t>имеет 14 уникальных категорий, в которой самая многочисленная – студенты (27870), оставшиеся 31 студент распределены по остальным 13 категориям, что в связи с незначительным объемом данных, позволяет не рассматривать данных студентов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Признак </a:t>
            </a:r>
            <a:r>
              <a:rPr lang="en-US" sz="3200" b="1" dirty="0"/>
              <a:t>Degree</a:t>
            </a:r>
            <a:r>
              <a:rPr lang="en-US" sz="2400" dirty="0"/>
              <a:t> </a:t>
            </a:r>
            <a:r>
              <a:rPr lang="ru-RU" sz="2400" dirty="0"/>
              <a:t>имеет 28 уникальных категорий, которые я распределила на 4 различных класса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40EF223-A93D-B542-DD28-0FDBF87B8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390" y="3429000"/>
            <a:ext cx="2818818" cy="286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618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5312B55-8B5D-7EF4-9AB8-DEE26AAE8A8A}"/>
              </a:ext>
            </a:extLst>
          </p:cNvPr>
          <p:cNvSpPr/>
          <p:nvPr/>
        </p:nvSpPr>
        <p:spPr>
          <a:xfrm>
            <a:off x="0" y="0"/>
            <a:ext cx="4741605" cy="6858000"/>
          </a:xfrm>
          <a:prstGeom prst="rect">
            <a:avLst/>
          </a:prstGeom>
          <a:solidFill>
            <a:srgbClr val="E2DD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0C9273-965C-3DE7-D4AE-1A00B31ECDF1}"/>
              </a:ext>
            </a:extLst>
          </p:cNvPr>
          <p:cNvSpPr txBox="1"/>
          <p:nvPr/>
        </p:nvSpPr>
        <p:spPr>
          <a:xfrm>
            <a:off x="4203291" y="110613"/>
            <a:ext cx="78018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4800" dirty="0"/>
              <a:t>Работа с пропущенными значениями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362FBE-F048-CA9B-1794-5D62D46C9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945194" cy="56981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C6C831-1C5B-0CF2-997B-63BF2D90110E}"/>
              </a:ext>
            </a:extLst>
          </p:cNvPr>
          <p:cNvSpPr txBox="1"/>
          <p:nvPr/>
        </p:nvSpPr>
        <p:spPr>
          <a:xfrm>
            <a:off x="4863283" y="2023327"/>
            <a:ext cx="6142702" cy="18184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</a:rPr>
              <a:t>Degree – </a:t>
            </a:r>
            <a:r>
              <a:rPr lang="ru-RU" dirty="0">
                <a:latin typeface="Roboto" panose="02000000000000000000" pitchFamily="2" charset="0"/>
              </a:rPr>
              <a:t>категориальный тип данных, я заполняла пропущенные значения модой по данному признаку </a:t>
            </a:r>
            <a:endParaRPr lang="ru-RU" b="0" i="0" dirty="0">
              <a:effectLst/>
              <a:latin typeface="Roboto" panose="02000000000000000000" pitchFamily="2" charset="0"/>
            </a:endParaRPr>
          </a:p>
          <a:p>
            <a:pPr marL="285750" indent="-285750" algn="l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Financial Stress – </a:t>
            </a:r>
            <a:r>
              <a:rPr lang="ru-RU" b="0" i="0" dirty="0">
                <a:effectLst/>
                <a:latin typeface="Roboto" panose="02000000000000000000" pitchFamily="2" charset="0"/>
              </a:rPr>
              <a:t>численный тип данных, я заполняла</a:t>
            </a:r>
            <a:r>
              <a:rPr lang="en-US" b="0" i="0" dirty="0">
                <a:effectLst/>
                <a:latin typeface="Roboto" panose="02000000000000000000" pitchFamily="2" charset="0"/>
              </a:rPr>
              <a:t> </a:t>
            </a:r>
            <a:r>
              <a:rPr lang="ru-RU" b="0" i="0" dirty="0">
                <a:effectLst/>
                <a:latin typeface="Roboto" panose="02000000000000000000" pitchFamily="2" charset="0"/>
              </a:rPr>
              <a:t>пропущенные значения  с помощью     </a:t>
            </a:r>
            <a:r>
              <a:rPr lang="en-US" b="0" i="0" dirty="0">
                <a:effectLst/>
                <a:latin typeface="Roboto" panose="02000000000000000000" pitchFamily="2" charset="0"/>
              </a:rPr>
              <a:t>knn-imputer </a:t>
            </a:r>
            <a:endParaRPr lang="ru-RU" b="0" i="0" dirty="0">
              <a:effectLst/>
              <a:latin typeface="Roboto" panose="02000000000000000000" pitchFamily="2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8228114-9F44-C7FF-3F76-A693611965E3}"/>
              </a:ext>
            </a:extLst>
          </p:cNvPr>
          <p:cNvSpPr/>
          <p:nvPr/>
        </p:nvSpPr>
        <p:spPr>
          <a:xfrm>
            <a:off x="6312310" y="4244140"/>
            <a:ext cx="5926393" cy="2613859"/>
          </a:xfrm>
          <a:prstGeom prst="rect">
            <a:avLst/>
          </a:prstGeom>
          <a:solidFill>
            <a:srgbClr val="B5C99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2F5EE3-DA28-B4F9-76A0-41650055D659}"/>
              </a:ext>
            </a:extLst>
          </p:cNvPr>
          <p:cNvSpPr txBox="1"/>
          <p:nvPr/>
        </p:nvSpPr>
        <p:spPr>
          <a:xfrm>
            <a:off x="6395884" y="4244141"/>
            <a:ext cx="57961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Knn-imputer </a:t>
            </a:r>
          </a:p>
          <a:p>
            <a:r>
              <a:rPr lang="ru-RU" sz="2000" dirty="0"/>
              <a:t>это инструмент, который заполняет пропущенные значения. Он ищет </a:t>
            </a:r>
            <a:r>
              <a:rPr lang="en-US" sz="2000" dirty="0"/>
              <a:t>k </a:t>
            </a:r>
            <a:r>
              <a:rPr lang="ru-RU" sz="2000" dirty="0"/>
              <a:t>ближайших соседей (по другим доступным признакам), используя заданную метрику расстояния. Далее, пропущенное значение заполняется средним значением соответствующих значений </a:t>
            </a:r>
            <a:r>
              <a:rPr lang="en-US" sz="2000" dirty="0"/>
              <a:t>  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741357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Другая 2">
      <a:majorFont>
        <a:latin typeface="Aparajita"/>
        <a:ea typeface=""/>
        <a:cs typeface=""/>
      </a:majorFont>
      <a:minorFont>
        <a:latin typeface="Aparajit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</TotalTime>
  <Words>285</Words>
  <Application>Microsoft Office PowerPoint</Application>
  <PresentationFormat>Широкоэкранный</PresentationFormat>
  <Paragraphs>61</Paragraphs>
  <Slides>12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ADLaM Display</vt:lpstr>
      <vt:lpstr>Aparajita</vt:lpstr>
      <vt:lpstr>Aptos</vt:lpstr>
      <vt:lpstr>Aptos Display</vt:lpstr>
      <vt:lpstr>Arial</vt:lpstr>
      <vt:lpstr>Roboto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Шишлевская Валерия Васильевна</dc:creator>
  <cp:lastModifiedBy>Шишлевская Валерия Васильевна</cp:lastModifiedBy>
  <cp:revision>10</cp:revision>
  <dcterms:created xsi:type="dcterms:W3CDTF">2024-12-10T12:44:36Z</dcterms:created>
  <dcterms:modified xsi:type="dcterms:W3CDTF">2025-11-20T17:07:26Z</dcterms:modified>
</cp:coreProperties>
</file>

<file path=docProps/thumbnail.jpeg>
</file>